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sldIdLst>
    <p:sldId id="256" r:id="rId2"/>
    <p:sldId id="257" r:id="rId3"/>
    <p:sldId id="265" r:id="rId4"/>
    <p:sldId id="270" r:id="rId5"/>
    <p:sldId id="274" r:id="rId6"/>
    <p:sldId id="275" r:id="rId7"/>
    <p:sldId id="276" r:id="rId8"/>
    <p:sldId id="277" r:id="rId9"/>
    <p:sldId id="278" r:id="rId10"/>
    <p:sldId id="268" r:id="rId11"/>
    <p:sldId id="279" r:id="rId12"/>
    <p:sldId id="280" r:id="rId13"/>
    <p:sldId id="281" r:id="rId14"/>
    <p:sldId id="282" r:id="rId15"/>
    <p:sldId id="283" r:id="rId16"/>
    <p:sldId id="284" r:id="rId17"/>
    <p:sldId id="286" r:id="rId18"/>
    <p:sldId id="285" r:id="rId19"/>
    <p:sldId id="287" r:id="rId20"/>
    <p:sldId id="289" r:id="rId21"/>
    <p:sldId id="288" r:id="rId22"/>
    <p:sldId id="290" r:id="rId23"/>
    <p:sldId id="291" r:id="rId24"/>
    <p:sldId id="292" r:id="rId25"/>
    <p:sldId id="26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5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1C1F37-3F29-410B-91EB-EC7491A7A2F0}" v="81" dt="2022-01-31T19:53:19.7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5" autoAdjust="0"/>
    <p:restoredTop sz="94660"/>
  </p:normalViewPr>
  <p:slideViewPr>
    <p:cSldViewPr snapToGrid="0">
      <p:cViewPr varScale="1">
        <p:scale>
          <a:sx n="94" d="100"/>
          <a:sy n="94" d="100"/>
        </p:scale>
        <p:origin x="75" y="1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71238684"/>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032837386"/>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00022228"/>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07908414"/>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04820964"/>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977329491"/>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59807111"/>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08220185"/>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79952088"/>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87822491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9/9/2024</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11733212"/>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9/9/2024</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84918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77" r:id="rId6"/>
    <p:sldLayoutId id="2147483676" r:id="rId7"/>
    <p:sldLayoutId id="2147483664" r:id="rId8"/>
    <p:sldLayoutId id="2147483665" r:id="rId9"/>
    <p:sldLayoutId id="2147483675" r:id="rId10"/>
    <p:sldLayoutId id="2147483674" r:id="rId11"/>
  </p:sldLayoutIdLst>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9.xml"/><Relationship Id="rId5" Type="http://schemas.microsoft.com/office/2007/relationships/hdphoto" Target="../media/hdphoto3.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0.gif"/><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52DF2-6802-459B-AC2A-AF976DEB1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7D0F3-612B-42E5-9550-C950C949E964}"/>
              </a:ext>
            </a:extLst>
          </p:cNvPr>
          <p:cNvSpPr>
            <a:spLocks noGrp="1"/>
          </p:cNvSpPr>
          <p:nvPr>
            <p:ph type="ctrTitle"/>
          </p:nvPr>
        </p:nvSpPr>
        <p:spPr>
          <a:xfrm>
            <a:off x="8002184" y="2386295"/>
            <a:ext cx="3730839" cy="3569150"/>
          </a:xfrm>
        </p:spPr>
        <p:txBody>
          <a:bodyPr anchor="b">
            <a:normAutofit/>
          </a:bodyPr>
          <a:lstStyle/>
          <a:p>
            <a:r>
              <a:rPr lang="en-US" sz="4000" dirty="0"/>
              <a:t>Lab 3:</a:t>
            </a:r>
            <a:br>
              <a:rPr lang="en-US" sz="4000" dirty="0"/>
            </a:br>
            <a:r>
              <a:rPr lang="en-US" sz="4000" dirty="0" err="1"/>
              <a:t>i</a:t>
            </a:r>
            <a:r>
              <a:rPr lang="en-US" sz="4000" dirty="0"/>
              <a:t>/O &amp; POSTNET</a:t>
            </a:r>
          </a:p>
        </p:txBody>
      </p:sp>
      <p:sp>
        <p:nvSpPr>
          <p:cNvPr id="3" name="Subtitle 2">
            <a:extLst>
              <a:ext uri="{FF2B5EF4-FFF2-40B4-BE49-F238E27FC236}">
                <a16:creationId xmlns:a16="http://schemas.microsoft.com/office/drawing/2014/main" id="{C32518D4-A865-48C2-80AF-C30DB51C2BC3}"/>
              </a:ext>
            </a:extLst>
          </p:cNvPr>
          <p:cNvSpPr>
            <a:spLocks noGrp="1"/>
          </p:cNvSpPr>
          <p:nvPr>
            <p:ph type="subTitle" idx="1"/>
          </p:nvPr>
        </p:nvSpPr>
        <p:spPr>
          <a:xfrm>
            <a:off x="8115300" y="1208146"/>
            <a:ext cx="3137031" cy="979680"/>
          </a:xfrm>
        </p:spPr>
        <p:txBody>
          <a:bodyPr anchor="t">
            <a:normAutofit/>
          </a:bodyPr>
          <a:lstStyle/>
          <a:p>
            <a:r>
              <a:rPr lang="en-US" sz="1800" dirty="0"/>
              <a:t>CSE 2301 – Fall 2024</a:t>
            </a:r>
          </a:p>
        </p:txBody>
      </p:sp>
      <p:pic>
        <p:nvPicPr>
          <p:cNvPr id="5" name="Picture 3" descr="Mother Board">
            <a:extLst>
              <a:ext uri="{FF2B5EF4-FFF2-40B4-BE49-F238E27FC236}">
                <a16:creationId xmlns:a16="http://schemas.microsoft.com/office/drawing/2014/main" id="{7BB45BB8-D5E1-4263-B449-DFDDC867356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074"/>
                    </a14:imgEffect>
                    <a14:imgEffect>
                      <a14:saturation sat="121000"/>
                    </a14:imgEffect>
                  </a14:imgLayer>
                </a14:imgProps>
              </a:ext>
            </a:extLst>
          </a:blip>
          <a:srcRect l="14426" r="14426"/>
          <a:stretch/>
        </p:blipFill>
        <p:spPr>
          <a:xfrm>
            <a:off x="20" y="10"/>
            <a:ext cx="7320707" cy="6857985"/>
          </a:xfrm>
          <a:prstGeom prst="rect">
            <a:avLst/>
          </a:prstGeom>
        </p:spPr>
      </p:pic>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53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582630"/>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A3EC-AAAC-4204-B12B-A829A04BC9DF}"/>
              </a:ext>
            </a:extLst>
          </p:cNvPr>
          <p:cNvSpPr>
            <a:spLocks noGrp="1"/>
          </p:cNvSpPr>
          <p:nvPr>
            <p:ph type="title"/>
          </p:nvPr>
        </p:nvSpPr>
        <p:spPr/>
        <p:txBody>
          <a:bodyPr/>
          <a:lstStyle/>
          <a:p>
            <a:r>
              <a:rPr lang="en-US" dirty="0"/>
              <a:t>Your Task:</a:t>
            </a:r>
            <a:br>
              <a:rPr lang="en-US" dirty="0"/>
            </a:br>
            <a:r>
              <a:rPr lang="en-US" sz="2000" dirty="0">
                <a:solidFill>
                  <a:schemeClr val="accent2"/>
                </a:solidFill>
              </a:rPr>
              <a:t>Part 1</a:t>
            </a:r>
            <a:endParaRPr lang="en-US" dirty="0"/>
          </a:p>
        </p:txBody>
      </p:sp>
      <p:sp>
        <p:nvSpPr>
          <p:cNvPr id="4" name="Text Placeholder 3">
            <a:extLst>
              <a:ext uri="{FF2B5EF4-FFF2-40B4-BE49-F238E27FC236}">
                <a16:creationId xmlns:a16="http://schemas.microsoft.com/office/drawing/2014/main" id="{8EEC3F7F-5802-4D54-8456-B9719EB4E38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Build the circuit. Your final product should look exactly as shown (plus the LEDs). Colors don’t matter.</a:t>
            </a:r>
          </a:p>
          <a:p>
            <a:pPr marL="285750" indent="-285750">
              <a:buFont typeface="Arial" panose="020B0604020202020204" pitchFamily="34" charset="0"/>
              <a:buChar char="•"/>
            </a:pPr>
            <a:r>
              <a:rPr lang="en-US" dirty="0"/>
              <a:t>Be careful when stripping wires and handling chips. The legs are quite delicate, and do not respond well to bending. Use a straight edge if they do not fit into your protoboard.</a:t>
            </a:r>
          </a:p>
        </p:txBody>
      </p:sp>
      <p:pic>
        <p:nvPicPr>
          <p:cNvPr id="5" name="Picture 4" descr="A picture containing computer&#10;&#10;Description automatically generated">
            <a:extLst>
              <a:ext uri="{FF2B5EF4-FFF2-40B4-BE49-F238E27FC236}">
                <a16:creationId xmlns:a16="http://schemas.microsoft.com/office/drawing/2014/main" id="{F44CEB98-FEA6-4CAB-BFD9-DE526798356C}"/>
              </a:ext>
            </a:extLst>
          </p:cNvPr>
          <p:cNvPicPr/>
          <p:nvPr/>
        </p:nvPicPr>
        <p:blipFill>
          <a:blip r:embed="rId2"/>
          <a:stretch>
            <a:fillRect/>
          </a:stretch>
        </p:blipFill>
        <p:spPr>
          <a:xfrm>
            <a:off x="5290799" y="1209261"/>
            <a:ext cx="5845788" cy="44394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60570461"/>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A3EC-AAAC-4204-B12B-A829A04BC9DF}"/>
              </a:ext>
            </a:extLst>
          </p:cNvPr>
          <p:cNvSpPr>
            <a:spLocks noGrp="1"/>
          </p:cNvSpPr>
          <p:nvPr>
            <p:ph type="title"/>
          </p:nvPr>
        </p:nvSpPr>
        <p:spPr/>
        <p:txBody>
          <a:bodyPr/>
          <a:lstStyle/>
          <a:p>
            <a:r>
              <a:rPr lang="en-US" dirty="0"/>
              <a:t>Introduction:</a:t>
            </a:r>
            <a:br>
              <a:rPr lang="en-US" dirty="0"/>
            </a:br>
            <a:r>
              <a:rPr lang="en-US" sz="2000" dirty="0">
                <a:solidFill>
                  <a:schemeClr val="accent2"/>
                </a:solidFill>
              </a:rPr>
              <a:t>POSTNET</a:t>
            </a:r>
            <a:endParaRPr lang="en-US" dirty="0"/>
          </a:p>
        </p:txBody>
      </p:sp>
      <p:sp>
        <p:nvSpPr>
          <p:cNvPr id="4" name="Text Placeholder 3">
            <a:extLst>
              <a:ext uri="{FF2B5EF4-FFF2-40B4-BE49-F238E27FC236}">
                <a16:creationId xmlns:a16="http://schemas.microsoft.com/office/drawing/2014/main" id="{8EEC3F7F-5802-4D54-8456-B9719EB4E38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primary objective of this lab, besides the creation of the input/output hardware, if to build a circuit that can convert from a POSTNET value (used in postage codes) to XS3.</a:t>
            </a:r>
          </a:p>
          <a:p>
            <a:pPr marL="285750" indent="-285750">
              <a:buFont typeface="Arial" panose="020B0604020202020204" pitchFamily="34" charset="0"/>
              <a:buChar char="•"/>
            </a:pPr>
            <a:r>
              <a:rPr lang="en-US" dirty="0"/>
              <a:t>POSTNET is a 74210, 2-out-of-5 code. Long bars = 1, short bars = 0.</a:t>
            </a:r>
          </a:p>
        </p:txBody>
      </p:sp>
      <p:pic>
        <p:nvPicPr>
          <p:cNvPr id="6" name="Picture 5" descr="06269-2001-4 postal bar code.jpg">
            <a:extLst>
              <a:ext uri="{FF2B5EF4-FFF2-40B4-BE49-F238E27FC236}">
                <a16:creationId xmlns:a16="http://schemas.microsoft.com/office/drawing/2014/main" id="{702EA1C2-925E-42CD-AC27-E181FE14D69B}"/>
              </a:ext>
            </a:extLst>
          </p:cNvPr>
          <p:cNvPicPr>
            <a:picLocks noChangeAspect="1"/>
          </p:cNvPicPr>
          <p:nvPr/>
        </p:nvPicPr>
        <p:blipFill>
          <a:blip r:embed="rId2"/>
          <a:stretch>
            <a:fillRect/>
          </a:stretch>
        </p:blipFill>
        <p:spPr>
          <a:xfrm>
            <a:off x="5213683" y="2552700"/>
            <a:ext cx="6040855" cy="1689100"/>
          </a:xfrm>
          <a:prstGeom prst="rect">
            <a:avLst/>
          </a:prstGeom>
        </p:spPr>
      </p:pic>
    </p:spTree>
    <p:extLst>
      <p:ext uri="{BB962C8B-B14F-4D97-AF65-F5344CB8AC3E}">
        <p14:creationId xmlns:p14="http://schemas.microsoft.com/office/powerpoint/2010/main" val="2734853074"/>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5"/>
            <a:ext cx="4255168" cy="2004593"/>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This segment represents 6, because…</a:t>
            </a:r>
          </a:p>
          <a:p>
            <a:pPr defTabSz="914400">
              <a:spcBef>
                <a:spcPct val="0"/>
              </a:spcBef>
              <a:spcAft>
                <a:spcPts val="600"/>
              </a:spcAft>
            </a:pPr>
            <a:r>
              <a:rPr lang="en-US" sz="2800" spc="30" dirty="0">
                <a:latin typeface="+mj-lt"/>
                <a:ea typeface="+mj-ea"/>
                <a:cs typeface="+mj-cs"/>
              </a:rPr>
              <a:t>7(0) + 4(1) + 2(1) + 1(0) + 0(0) = 6</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06269-2001-4 postal bar code.jpg">
            <a:extLst>
              <a:ext uri="{FF2B5EF4-FFF2-40B4-BE49-F238E27FC236}">
                <a16:creationId xmlns:a16="http://schemas.microsoft.com/office/drawing/2014/main" id="{07A90359-194E-4088-A8F7-26A87E0E5B5A}"/>
              </a:ext>
            </a:extLst>
          </p:cNvPr>
          <p:cNvPicPr>
            <a:picLocks noChangeAspect="1"/>
          </p:cNvPicPr>
          <p:nvPr/>
        </p:nvPicPr>
        <p:blipFill>
          <a:blip r:embed="rId2"/>
          <a:stretch>
            <a:fillRect/>
          </a:stretch>
        </p:blipFill>
        <p:spPr>
          <a:xfrm>
            <a:off x="2328987" y="3219616"/>
            <a:ext cx="7534025" cy="1943517"/>
          </a:xfrm>
          <a:prstGeom prst="rect">
            <a:avLst/>
          </a:prstGeom>
        </p:spPr>
      </p:pic>
      <p:sp>
        <p:nvSpPr>
          <p:cNvPr id="4" name="Rectangle 3">
            <a:extLst>
              <a:ext uri="{FF2B5EF4-FFF2-40B4-BE49-F238E27FC236}">
                <a16:creationId xmlns:a16="http://schemas.microsoft.com/office/drawing/2014/main" id="{5D3319AE-C0F1-4994-9E71-8ED9CB73EE01}"/>
              </a:ext>
            </a:extLst>
          </p:cNvPr>
          <p:cNvSpPr/>
          <p:nvPr/>
        </p:nvSpPr>
        <p:spPr>
          <a:xfrm>
            <a:off x="3272589" y="3219616"/>
            <a:ext cx="721895" cy="200459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656668"/>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5"/>
            <a:ext cx="4255168" cy="2004593"/>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This segment represents 2, because…</a:t>
            </a:r>
          </a:p>
          <a:p>
            <a:pPr defTabSz="914400">
              <a:spcBef>
                <a:spcPct val="0"/>
              </a:spcBef>
              <a:spcAft>
                <a:spcPts val="600"/>
              </a:spcAft>
            </a:pPr>
            <a:r>
              <a:rPr lang="en-US" sz="2800" spc="30" dirty="0">
                <a:latin typeface="+mj-lt"/>
                <a:ea typeface="+mj-ea"/>
                <a:cs typeface="+mj-cs"/>
              </a:rPr>
              <a:t>7(0) + 4(0) + 2(1) + 1(0) + 0(1) = 2</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06269-2001-4 postal bar code.jpg">
            <a:extLst>
              <a:ext uri="{FF2B5EF4-FFF2-40B4-BE49-F238E27FC236}">
                <a16:creationId xmlns:a16="http://schemas.microsoft.com/office/drawing/2014/main" id="{07A90359-194E-4088-A8F7-26A87E0E5B5A}"/>
              </a:ext>
            </a:extLst>
          </p:cNvPr>
          <p:cNvPicPr>
            <a:picLocks noChangeAspect="1"/>
          </p:cNvPicPr>
          <p:nvPr/>
        </p:nvPicPr>
        <p:blipFill>
          <a:blip r:embed="rId2"/>
          <a:stretch>
            <a:fillRect/>
          </a:stretch>
        </p:blipFill>
        <p:spPr>
          <a:xfrm>
            <a:off x="2328987" y="3219616"/>
            <a:ext cx="7534025" cy="1943517"/>
          </a:xfrm>
          <a:prstGeom prst="rect">
            <a:avLst/>
          </a:prstGeom>
        </p:spPr>
      </p:pic>
      <p:sp>
        <p:nvSpPr>
          <p:cNvPr id="4" name="Rectangle 3">
            <a:extLst>
              <a:ext uri="{FF2B5EF4-FFF2-40B4-BE49-F238E27FC236}">
                <a16:creationId xmlns:a16="http://schemas.microsoft.com/office/drawing/2014/main" id="{5D3319AE-C0F1-4994-9E71-8ED9CB73EE01}"/>
              </a:ext>
            </a:extLst>
          </p:cNvPr>
          <p:cNvSpPr/>
          <p:nvPr/>
        </p:nvSpPr>
        <p:spPr>
          <a:xfrm>
            <a:off x="3978442" y="3219616"/>
            <a:ext cx="721895" cy="200459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168424"/>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5"/>
            <a:ext cx="4255168" cy="2004593"/>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Zero is an anomaly.</a:t>
            </a:r>
          </a:p>
          <a:p>
            <a:pPr defTabSz="914400">
              <a:spcBef>
                <a:spcPct val="0"/>
              </a:spcBef>
              <a:spcAft>
                <a:spcPts val="600"/>
              </a:spcAft>
            </a:pPr>
            <a:r>
              <a:rPr lang="en-US" sz="2800" spc="30" dirty="0">
                <a:latin typeface="+mj-lt"/>
                <a:ea typeface="+mj-ea"/>
                <a:cs typeface="+mj-cs"/>
              </a:rPr>
              <a:t>7(1) + 4(1) + 2(0) + 1(0) + 0(0) = 11? = 0</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06269-2001-4 postal bar code.jpg">
            <a:extLst>
              <a:ext uri="{FF2B5EF4-FFF2-40B4-BE49-F238E27FC236}">
                <a16:creationId xmlns:a16="http://schemas.microsoft.com/office/drawing/2014/main" id="{07A90359-194E-4088-A8F7-26A87E0E5B5A}"/>
              </a:ext>
            </a:extLst>
          </p:cNvPr>
          <p:cNvPicPr>
            <a:picLocks noChangeAspect="1"/>
          </p:cNvPicPr>
          <p:nvPr/>
        </p:nvPicPr>
        <p:blipFill>
          <a:blip r:embed="rId2"/>
          <a:stretch>
            <a:fillRect/>
          </a:stretch>
        </p:blipFill>
        <p:spPr>
          <a:xfrm>
            <a:off x="2328987" y="3219616"/>
            <a:ext cx="7534025" cy="1943517"/>
          </a:xfrm>
          <a:prstGeom prst="rect">
            <a:avLst/>
          </a:prstGeom>
        </p:spPr>
      </p:pic>
      <p:sp>
        <p:nvSpPr>
          <p:cNvPr id="4" name="Rectangle 3">
            <a:extLst>
              <a:ext uri="{FF2B5EF4-FFF2-40B4-BE49-F238E27FC236}">
                <a16:creationId xmlns:a16="http://schemas.microsoft.com/office/drawing/2014/main" id="{5D3319AE-C0F1-4994-9E71-8ED9CB73EE01}"/>
              </a:ext>
            </a:extLst>
          </p:cNvPr>
          <p:cNvSpPr/>
          <p:nvPr/>
        </p:nvSpPr>
        <p:spPr>
          <a:xfrm>
            <a:off x="6753726" y="3219616"/>
            <a:ext cx="721895" cy="200459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575224"/>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4795380" cy="3480471"/>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This is the table for all POSTNET values and the decimal equivalent. There are 5 input variables and thus 32 possible combinations. Note that we only use 10 of these…</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Picture 28" descr="Screen Shot 2016-09-15 at 2.03.46 PM.png">
            <a:extLst>
              <a:ext uri="{FF2B5EF4-FFF2-40B4-BE49-F238E27FC236}">
                <a16:creationId xmlns:a16="http://schemas.microsoft.com/office/drawing/2014/main" id="{3EC15B61-B9F1-4EDE-8C48-DADA8E1C9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821" y="999532"/>
            <a:ext cx="3438698" cy="4867617"/>
          </a:xfrm>
          <a:prstGeom prst="rect">
            <a:avLst/>
          </a:prstGeom>
        </p:spPr>
      </p:pic>
    </p:spTree>
    <p:extLst>
      <p:ext uri="{BB962C8B-B14F-4D97-AF65-F5344CB8AC3E}">
        <p14:creationId xmlns:p14="http://schemas.microsoft.com/office/powerpoint/2010/main" val="3583002078"/>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4255168" cy="3480471"/>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The table with all D values (in XS3) is shown. We need to create a formula for D, C, B, and A in order to logically convert to XS3.</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01E966-7DB3-4AE3-A900-79C1EF4220D4}"/>
              </a:ext>
            </a:extLst>
          </p:cNvPr>
          <p:cNvPicPr>
            <a:picLocks noChangeAspect="1"/>
          </p:cNvPicPr>
          <p:nvPr/>
        </p:nvPicPr>
        <p:blipFill>
          <a:blip r:embed="rId2"/>
          <a:stretch>
            <a:fillRect/>
          </a:stretch>
        </p:blipFill>
        <p:spPr>
          <a:xfrm>
            <a:off x="5769938" y="1447801"/>
            <a:ext cx="5213007" cy="4041091"/>
          </a:xfrm>
          <a:prstGeom prst="rect">
            <a:avLst/>
          </a:prstGeom>
          <a:ln w="28575">
            <a:noFill/>
          </a:ln>
        </p:spPr>
      </p:pic>
    </p:spTree>
    <p:extLst>
      <p:ext uri="{BB962C8B-B14F-4D97-AF65-F5344CB8AC3E}">
        <p14:creationId xmlns:p14="http://schemas.microsoft.com/office/powerpoint/2010/main" val="302907410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4255168" cy="3480471"/>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We’ll start by mapping VWXYZ to a Karnaugh map for D.</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01E966-7DB3-4AE3-A900-79C1EF4220D4}"/>
              </a:ext>
            </a:extLst>
          </p:cNvPr>
          <p:cNvPicPr>
            <a:picLocks noChangeAspect="1"/>
          </p:cNvPicPr>
          <p:nvPr/>
        </p:nvPicPr>
        <p:blipFill>
          <a:blip r:embed="rId2"/>
          <a:stretch>
            <a:fillRect/>
          </a:stretch>
        </p:blipFill>
        <p:spPr>
          <a:xfrm>
            <a:off x="5769938" y="1447801"/>
            <a:ext cx="5213007" cy="4041091"/>
          </a:xfrm>
          <a:prstGeom prst="rect">
            <a:avLst/>
          </a:prstGeom>
          <a:ln w="28575">
            <a:noFill/>
          </a:ln>
        </p:spPr>
      </p:pic>
      <p:sp>
        <p:nvSpPr>
          <p:cNvPr id="8" name="Rectangle 7">
            <a:extLst>
              <a:ext uri="{FF2B5EF4-FFF2-40B4-BE49-F238E27FC236}">
                <a16:creationId xmlns:a16="http://schemas.microsoft.com/office/drawing/2014/main" id="{83CE6CDB-9AEB-4FE6-BA33-462CEEA47F47}"/>
              </a:ext>
            </a:extLst>
          </p:cNvPr>
          <p:cNvSpPr/>
          <p:nvPr/>
        </p:nvSpPr>
        <p:spPr>
          <a:xfrm>
            <a:off x="6721641" y="2197768"/>
            <a:ext cx="2887580" cy="3291123"/>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084427"/>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4795380" cy="3480471"/>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You will start this lab by creating a POSTNET to XS3 table.</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Picture 28" descr="Screen Shot 2016-09-15 at 2.03.46 PM.png">
            <a:extLst>
              <a:ext uri="{FF2B5EF4-FFF2-40B4-BE49-F238E27FC236}">
                <a16:creationId xmlns:a16="http://schemas.microsoft.com/office/drawing/2014/main" id="{3EC15B61-B9F1-4EDE-8C48-DADA8E1C9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0821" y="999532"/>
            <a:ext cx="3438698" cy="4867617"/>
          </a:xfrm>
          <a:prstGeom prst="rect">
            <a:avLst/>
          </a:prstGeom>
        </p:spPr>
      </p:pic>
      <p:pic>
        <p:nvPicPr>
          <p:cNvPr id="8" name="Picture 7">
            <a:extLst>
              <a:ext uri="{FF2B5EF4-FFF2-40B4-BE49-F238E27FC236}">
                <a16:creationId xmlns:a16="http://schemas.microsoft.com/office/drawing/2014/main" id="{D666C847-0904-44DE-88FD-49122360147E}"/>
              </a:ext>
            </a:extLst>
          </p:cNvPr>
          <p:cNvPicPr/>
          <p:nvPr/>
        </p:nvPicPr>
        <p:blipFill>
          <a:blip r:embed="rId3"/>
          <a:stretch>
            <a:fillRect/>
          </a:stretch>
        </p:blipFill>
        <p:spPr>
          <a:xfrm>
            <a:off x="1662856" y="3640353"/>
            <a:ext cx="4664847" cy="2193502"/>
          </a:xfrm>
          <a:prstGeom prst="rect">
            <a:avLst/>
          </a:prstGeom>
          <a:ln w="28575">
            <a:solidFill>
              <a:schemeClr val="accent3"/>
            </a:solidFill>
          </a:ln>
        </p:spPr>
      </p:pic>
    </p:spTree>
    <p:extLst>
      <p:ext uri="{BB962C8B-B14F-4D97-AF65-F5344CB8AC3E}">
        <p14:creationId xmlns:p14="http://schemas.microsoft.com/office/powerpoint/2010/main" val="2563499378"/>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2712872" cy="4362787"/>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Say we wanted to map the value for D when VWXYZ = 11000 to the K-map.</a:t>
            </a:r>
            <a:br>
              <a:rPr lang="en-US" sz="2800" spc="30" dirty="0">
                <a:latin typeface="+mj-lt"/>
                <a:ea typeface="+mj-ea"/>
                <a:cs typeface="+mj-cs"/>
              </a:rPr>
            </a:br>
            <a:r>
              <a:rPr lang="en-US" sz="2800" spc="30" dirty="0">
                <a:latin typeface="+mj-lt"/>
                <a:ea typeface="+mj-ea"/>
                <a:cs typeface="+mj-cs"/>
              </a:rPr>
              <a:t>That cell is highlighted in pink.</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DB622-3E63-45FA-BD20-ADB49517937B}"/>
              </a:ext>
            </a:extLst>
          </p:cNvPr>
          <p:cNvSpPr txBox="1"/>
          <p:nvPr/>
        </p:nvSpPr>
        <p:spPr>
          <a:xfrm>
            <a:off x="3698778" y="2644828"/>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11" name="Rectangle 10">
            <a:extLst>
              <a:ext uri="{FF2B5EF4-FFF2-40B4-BE49-F238E27FC236}">
                <a16:creationId xmlns:a16="http://schemas.microsoft.com/office/drawing/2014/main" id="{8DD03DDF-D028-4B5F-B2F4-F5AAA2CC4072}"/>
              </a:ext>
            </a:extLst>
          </p:cNvPr>
          <p:cNvSpPr/>
          <p:nvPr/>
        </p:nvSpPr>
        <p:spPr>
          <a:xfrm>
            <a:off x="4745857" y="3025819"/>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Rectangle 11">
            <a:extLst>
              <a:ext uri="{FF2B5EF4-FFF2-40B4-BE49-F238E27FC236}">
                <a16:creationId xmlns:a16="http://schemas.microsoft.com/office/drawing/2014/main" id="{7E40A64B-8F94-4EF0-A021-2AB2D30A5A47}"/>
              </a:ext>
            </a:extLst>
          </p:cNvPr>
          <p:cNvSpPr/>
          <p:nvPr/>
        </p:nvSpPr>
        <p:spPr>
          <a:xfrm>
            <a:off x="5376142" y="302221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Rectangle 12">
            <a:extLst>
              <a:ext uri="{FF2B5EF4-FFF2-40B4-BE49-F238E27FC236}">
                <a16:creationId xmlns:a16="http://schemas.microsoft.com/office/drawing/2014/main" id="{79311176-30CB-4D26-A295-8A7807794589}"/>
              </a:ext>
            </a:extLst>
          </p:cNvPr>
          <p:cNvSpPr/>
          <p:nvPr/>
        </p:nvSpPr>
        <p:spPr>
          <a:xfrm>
            <a:off x="6006427" y="301860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Rectangle 13">
            <a:extLst>
              <a:ext uri="{FF2B5EF4-FFF2-40B4-BE49-F238E27FC236}">
                <a16:creationId xmlns:a16="http://schemas.microsoft.com/office/drawing/2014/main" id="{472AD47E-03AC-48CE-8226-8012CBB9CCE0}"/>
              </a:ext>
            </a:extLst>
          </p:cNvPr>
          <p:cNvSpPr/>
          <p:nvPr/>
        </p:nvSpPr>
        <p:spPr>
          <a:xfrm>
            <a:off x="6636711" y="301499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F1481295-AEE2-42F7-B289-E1076E11A6FB}"/>
              </a:ext>
            </a:extLst>
          </p:cNvPr>
          <p:cNvSpPr/>
          <p:nvPr/>
        </p:nvSpPr>
        <p:spPr>
          <a:xfrm>
            <a:off x="4746474" y="365605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2D9D03A8-CE99-406E-A1D2-8C7D8D199D0C}"/>
              </a:ext>
            </a:extLst>
          </p:cNvPr>
          <p:cNvSpPr/>
          <p:nvPr/>
        </p:nvSpPr>
        <p:spPr>
          <a:xfrm>
            <a:off x="5376759" y="365244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Rectangle 20">
            <a:extLst>
              <a:ext uri="{FF2B5EF4-FFF2-40B4-BE49-F238E27FC236}">
                <a16:creationId xmlns:a16="http://schemas.microsoft.com/office/drawing/2014/main" id="{D0C5F9BB-F302-4014-8924-7D21CC38C94B}"/>
              </a:ext>
            </a:extLst>
          </p:cNvPr>
          <p:cNvSpPr/>
          <p:nvPr/>
        </p:nvSpPr>
        <p:spPr>
          <a:xfrm>
            <a:off x="6007043" y="364883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2" name="Rectangle 21">
            <a:extLst>
              <a:ext uri="{FF2B5EF4-FFF2-40B4-BE49-F238E27FC236}">
                <a16:creationId xmlns:a16="http://schemas.microsoft.com/office/drawing/2014/main" id="{95BDF4C5-DC77-4FE7-8480-EF5DE60948B8}"/>
              </a:ext>
            </a:extLst>
          </p:cNvPr>
          <p:cNvSpPr/>
          <p:nvPr/>
        </p:nvSpPr>
        <p:spPr>
          <a:xfrm>
            <a:off x="6637328" y="364522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3" name="Rectangle 22">
            <a:extLst>
              <a:ext uri="{FF2B5EF4-FFF2-40B4-BE49-F238E27FC236}">
                <a16:creationId xmlns:a16="http://schemas.microsoft.com/office/drawing/2014/main" id="{52B9A8DF-8F79-4EB9-AA94-48CD02B13669}"/>
              </a:ext>
            </a:extLst>
          </p:cNvPr>
          <p:cNvSpPr/>
          <p:nvPr/>
        </p:nvSpPr>
        <p:spPr>
          <a:xfrm>
            <a:off x="4747091" y="428628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4" name="Rectangle 23">
            <a:extLst>
              <a:ext uri="{FF2B5EF4-FFF2-40B4-BE49-F238E27FC236}">
                <a16:creationId xmlns:a16="http://schemas.microsoft.com/office/drawing/2014/main" id="{53002A09-9268-4E9E-A771-4B0443008F41}"/>
              </a:ext>
            </a:extLst>
          </p:cNvPr>
          <p:cNvSpPr/>
          <p:nvPr/>
        </p:nvSpPr>
        <p:spPr>
          <a:xfrm>
            <a:off x="5377376" y="42826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Rectangle 24">
            <a:extLst>
              <a:ext uri="{FF2B5EF4-FFF2-40B4-BE49-F238E27FC236}">
                <a16:creationId xmlns:a16="http://schemas.microsoft.com/office/drawing/2014/main" id="{4ECF81E0-2BE2-40E8-9BD6-B28EDF34183F}"/>
              </a:ext>
            </a:extLst>
          </p:cNvPr>
          <p:cNvSpPr/>
          <p:nvPr/>
        </p:nvSpPr>
        <p:spPr>
          <a:xfrm>
            <a:off x="6007660" y="427906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Rectangle 25">
            <a:extLst>
              <a:ext uri="{FF2B5EF4-FFF2-40B4-BE49-F238E27FC236}">
                <a16:creationId xmlns:a16="http://schemas.microsoft.com/office/drawing/2014/main" id="{BDC25C9D-C50D-4AC0-9622-20F60CC9F77D}"/>
              </a:ext>
            </a:extLst>
          </p:cNvPr>
          <p:cNvSpPr/>
          <p:nvPr/>
        </p:nvSpPr>
        <p:spPr>
          <a:xfrm>
            <a:off x="6637945" y="427545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7" name="Rectangle 26">
            <a:extLst>
              <a:ext uri="{FF2B5EF4-FFF2-40B4-BE49-F238E27FC236}">
                <a16:creationId xmlns:a16="http://schemas.microsoft.com/office/drawing/2014/main" id="{E41295C7-C26D-429A-9B99-B5287496ADFD}"/>
              </a:ext>
            </a:extLst>
          </p:cNvPr>
          <p:cNvSpPr/>
          <p:nvPr/>
        </p:nvSpPr>
        <p:spPr>
          <a:xfrm>
            <a:off x="4747708" y="491651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8" name="Rectangle 27">
            <a:extLst>
              <a:ext uri="{FF2B5EF4-FFF2-40B4-BE49-F238E27FC236}">
                <a16:creationId xmlns:a16="http://schemas.microsoft.com/office/drawing/2014/main" id="{24D31777-1732-47FF-A1BD-D42707A83887}"/>
              </a:ext>
            </a:extLst>
          </p:cNvPr>
          <p:cNvSpPr/>
          <p:nvPr/>
        </p:nvSpPr>
        <p:spPr>
          <a:xfrm>
            <a:off x="5377992" y="491290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027A4C34-DAB7-4FF6-9E94-C5B6F7AFF001}"/>
              </a:ext>
            </a:extLst>
          </p:cNvPr>
          <p:cNvSpPr/>
          <p:nvPr/>
        </p:nvSpPr>
        <p:spPr>
          <a:xfrm>
            <a:off x="6008277" y="490929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0" name="Rectangle 29">
            <a:extLst>
              <a:ext uri="{FF2B5EF4-FFF2-40B4-BE49-F238E27FC236}">
                <a16:creationId xmlns:a16="http://schemas.microsoft.com/office/drawing/2014/main" id="{9939BEBB-4DB5-485C-A9F3-D10A6296ECB1}"/>
              </a:ext>
            </a:extLst>
          </p:cNvPr>
          <p:cNvSpPr/>
          <p:nvPr/>
        </p:nvSpPr>
        <p:spPr>
          <a:xfrm>
            <a:off x="6638562" y="490568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31" name="Straight Connector 30">
            <a:extLst>
              <a:ext uri="{FF2B5EF4-FFF2-40B4-BE49-F238E27FC236}">
                <a16:creationId xmlns:a16="http://schemas.microsoft.com/office/drawing/2014/main" id="{F41E0823-EE66-47B5-AC90-699B904A1B30}"/>
              </a:ext>
            </a:extLst>
          </p:cNvPr>
          <p:cNvCxnSpPr/>
          <p:nvPr/>
        </p:nvCxnSpPr>
        <p:spPr>
          <a:xfrm flipH="1" flipV="1">
            <a:off x="4286609" y="2559353"/>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AF71CFA-489A-4E97-8EFC-62F73F6EA3DC}"/>
              </a:ext>
            </a:extLst>
          </p:cNvPr>
          <p:cNvSpPr txBox="1"/>
          <p:nvPr/>
        </p:nvSpPr>
        <p:spPr>
          <a:xfrm>
            <a:off x="4167626" y="2245760"/>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33" name="TextBox 32">
            <a:extLst>
              <a:ext uri="{FF2B5EF4-FFF2-40B4-BE49-F238E27FC236}">
                <a16:creationId xmlns:a16="http://schemas.microsoft.com/office/drawing/2014/main" id="{FF889DBC-37B9-4FFC-AF81-B8D8762B593F}"/>
              </a:ext>
            </a:extLst>
          </p:cNvPr>
          <p:cNvSpPr txBox="1"/>
          <p:nvPr/>
        </p:nvSpPr>
        <p:spPr>
          <a:xfrm>
            <a:off x="4759522" y="258924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4" name="TextBox 33">
            <a:extLst>
              <a:ext uri="{FF2B5EF4-FFF2-40B4-BE49-F238E27FC236}">
                <a16:creationId xmlns:a16="http://schemas.microsoft.com/office/drawing/2014/main" id="{0E90B8AB-F4A1-44A5-8150-D7F1C21ED8B1}"/>
              </a:ext>
            </a:extLst>
          </p:cNvPr>
          <p:cNvSpPr txBox="1"/>
          <p:nvPr/>
        </p:nvSpPr>
        <p:spPr>
          <a:xfrm>
            <a:off x="5390002" y="2591708"/>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5" name="TextBox 34">
            <a:extLst>
              <a:ext uri="{FF2B5EF4-FFF2-40B4-BE49-F238E27FC236}">
                <a16:creationId xmlns:a16="http://schemas.microsoft.com/office/drawing/2014/main" id="{B41A4003-03B6-468E-AE45-615FD357DB24}"/>
              </a:ext>
            </a:extLst>
          </p:cNvPr>
          <p:cNvSpPr txBox="1"/>
          <p:nvPr/>
        </p:nvSpPr>
        <p:spPr>
          <a:xfrm>
            <a:off x="6020482" y="259417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36" name="TextBox 35">
            <a:extLst>
              <a:ext uri="{FF2B5EF4-FFF2-40B4-BE49-F238E27FC236}">
                <a16:creationId xmlns:a16="http://schemas.microsoft.com/office/drawing/2014/main" id="{C7BE1A19-D1A3-4990-8930-97957F41648E}"/>
              </a:ext>
            </a:extLst>
          </p:cNvPr>
          <p:cNvSpPr txBox="1"/>
          <p:nvPr/>
        </p:nvSpPr>
        <p:spPr>
          <a:xfrm>
            <a:off x="6650962" y="259664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37" name="TextBox 36">
            <a:extLst>
              <a:ext uri="{FF2B5EF4-FFF2-40B4-BE49-F238E27FC236}">
                <a16:creationId xmlns:a16="http://schemas.microsoft.com/office/drawing/2014/main" id="{FB96DCB2-625C-4B16-B267-D3572685B687}"/>
              </a:ext>
            </a:extLst>
          </p:cNvPr>
          <p:cNvSpPr txBox="1"/>
          <p:nvPr/>
        </p:nvSpPr>
        <p:spPr>
          <a:xfrm>
            <a:off x="4139929" y="313788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8" name="TextBox 37">
            <a:extLst>
              <a:ext uri="{FF2B5EF4-FFF2-40B4-BE49-F238E27FC236}">
                <a16:creationId xmlns:a16="http://schemas.microsoft.com/office/drawing/2014/main" id="{ADF1595D-9CA2-4641-BD56-018F6F2B2FC6}"/>
              </a:ext>
            </a:extLst>
          </p:cNvPr>
          <p:cNvSpPr txBox="1"/>
          <p:nvPr/>
        </p:nvSpPr>
        <p:spPr>
          <a:xfrm>
            <a:off x="4140999" y="377102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9" name="TextBox 38">
            <a:extLst>
              <a:ext uri="{FF2B5EF4-FFF2-40B4-BE49-F238E27FC236}">
                <a16:creationId xmlns:a16="http://schemas.microsoft.com/office/drawing/2014/main" id="{68463C5F-54A7-4082-9147-24AF8D34A989}"/>
              </a:ext>
            </a:extLst>
          </p:cNvPr>
          <p:cNvSpPr txBox="1"/>
          <p:nvPr/>
        </p:nvSpPr>
        <p:spPr>
          <a:xfrm>
            <a:off x="4142070" y="440417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40" name="TextBox 39">
            <a:extLst>
              <a:ext uri="{FF2B5EF4-FFF2-40B4-BE49-F238E27FC236}">
                <a16:creationId xmlns:a16="http://schemas.microsoft.com/office/drawing/2014/main" id="{626BE111-23A5-4540-9CC3-CDD14C6CEB46}"/>
              </a:ext>
            </a:extLst>
          </p:cNvPr>
          <p:cNvSpPr txBox="1"/>
          <p:nvPr/>
        </p:nvSpPr>
        <p:spPr>
          <a:xfrm>
            <a:off x="4143140" y="502199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41" name="TextBox 40">
            <a:extLst>
              <a:ext uri="{FF2B5EF4-FFF2-40B4-BE49-F238E27FC236}">
                <a16:creationId xmlns:a16="http://schemas.microsoft.com/office/drawing/2014/main" id="{1D2DFE2B-8C0C-411C-9A45-69C48814451D}"/>
              </a:ext>
            </a:extLst>
          </p:cNvPr>
          <p:cNvSpPr txBox="1"/>
          <p:nvPr/>
        </p:nvSpPr>
        <p:spPr>
          <a:xfrm>
            <a:off x="7400849" y="2667974"/>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42" name="Rectangle 41">
            <a:extLst>
              <a:ext uri="{FF2B5EF4-FFF2-40B4-BE49-F238E27FC236}">
                <a16:creationId xmlns:a16="http://schemas.microsoft.com/office/drawing/2014/main" id="{02A0C4E8-BE67-4E46-9D1F-1AB705EE3CEC}"/>
              </a:ext>
            </a:extLst>
          </p:cNvPr>
          <p:cNvSpPr/>
          <p:nvPr/>
        </p:nvSpPr>
        <p:spPr>
          <a:xfrm>
            <a:off x="8448115" y="303060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3" name="Rectangle 42">
            <a:extLst>
              <a:ext uri="{FF2B5EF4-FFF2-40B4-BE49-F238E27FC236}">
                <a16:creationId xmlns:a16="http://schemas.microsoft.com/office/drawing/2014/main" id="{F2165507-20B4-4AC9-9433-5B4AE706453B}"/>
              </a:ext>
            </a:extLst>
          </p:cNvPr>
          <p:cNvSpPr/>
          <p:nvPr/>
        </p:nvSpPr>
        <p:spPr>
          <a:xfrm>
            <a:off x="9078399" y="302699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4" name="Rectangle 43">
            <a:extLst>
              <a:ext uri="{FF2B5EF4-FFF2-40B4-BE49-F238E27FC236}">
                <a16:creationId xmlns:a16="http://schemas.microsoft.com/office/drawing/2014/main" id="{A690D577-94F8-49CC-AF9C-285A06744DA8}"/>
              </a:ext>
            </a:extLst>
          </p:cNvPr>
          <p:cNvSpPr/>
          <p:nvPr/>
        </p:nvSpPr>
        <p:spPr>
          <a:xfrm>
            <a:off x="9708684" y="302338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5" name="Rectangle 44">
            <a:extLst>
              <a:ext uri="{FF2B5EF4-FFF2-40B4-BE49-F238E27FC236}">
                <a16:creationId xmlns:a16="http://schemas.microsoft.com/office/drawing/2014/main" id="{6DFF5312-E9A3-46A5-8085-75CE413124F2}"/>
              </a:ext>
            </a:extLst>
          </p:cNvPr>
          <p:cNvSpPr/>
          <p:nvPr/>
        </p:nvSpPr>
        <p:spPr>
          <a:xfrm>
            <a:off x="10338969" y="30197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6" name="Rectangle 45">
            <a:extLst>
              <a:ext uri="{FF2B5EF4-FFF2-40B4-BE49-F238E27FC236}">
                <a16:creationId xmlns:a16="http://schemas.microsoft.com/office/drawing/2014/main" id="{7CE493D8-5B33-4DB7-83E4-C9AD20960CE4}"/>
              </a:ext>
            </a:extLst>
          </p:cNvPr>
          <p:cNvSpPr/>
          <p:nvPr/>
        </p:nvSpPr>
        <p:spPr>
          <a:xfrm>
            <a:off x="8448732" y="366083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7" name="Rectangle 46">
            <a:extLst>
              <a:ext uri="{FF2B5EF4-FFF2-40B4-BE49-F238E27FC236}">
                <a16:creationId xmlns:a16="http://schemas.microsoft.com/office/drawing/2014/main" id="{16D117AD-D2E4-43F8-A397-C8018D495AD1}"/>
              </a:ext>
            </a:extLst>
          </p:cNvPr>
          <p:cNvSpPr/>
          <p:nvPr/>
        </p:nvSpPr>
        <p:spPr>
          <a:xfrm>
            <a:off x="9079016" y="365722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8" name="Rectangle 47">
            <a:extLst>
              <a:ext uri="{FF2B5EF4-FFF2-40B4-BE49-F238E27FC236}">
                <a16:creationId xmlns:a16="http://schemas.microsoft.com/office/drawing/2014/main" id="{E87AA151-0056-4436-8976-47BA2FF33A9A}"/>
              </a:ext>
            </a:extLst>
          </p:cNvPr>
          <p:cNvSpPr/>
          <p:nvPr/>
        </p:nvSpPr>
        <p:spPr>
          <a:xfrm>
            <a:off x="9709301" y="365361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9" name="Rectangle 48">
            <a:extLst>
              <a:ext uri="{FF2B5EF4-FFF2-40B4-BE49-F238E27FC236}">
                <a16:creationId xmlns:a16="http://schemas.microsoft.com/office/drawing/2014/main" id="{691477DA-5D12-4786-8861-C2FBD436C2AD}"/>
              </a:ext>
            </a:extLst>
          </p:cNvPr>
          <p:cNvSpPr/>
          <p:nvPr/>
        </p:nvSpPr>
        <p:spPr>
          <a:xfrm>
            <a:off x="10339585" y="365000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0" name="Rectangle 49">
            <a:extLst>
              <a:ext uri="{FF2B5EF4-FFF2-40B4-BE49-F238E27FC236}">
                <a16:creationId xmlns:a16="http://schemas.microsoft.com/office/drawing/2014/main" id="{BD9D36E1-800A-40E8-90DF-67CA0F937D31}"/>
              </a:ext>
            </a:extLst>
          </p:cNvPr>
          <p:cNvSpPr/>
          <p:nvPr/>
        </p:nvSpPr>
        <p:spPr>
          <a:xfrm>
            <a:off x="8449348" y="429106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1" name="Rectangle 50">
            <a:extLst>
              <a:ext uri="{FF2B5EF4-FFF2-40B4-BE49-F238E27FC236}">
                <a16:creationId xmlns:a16="http://schemas.microsoft.com/office/drawing/2014/main" id="{948F20C4-96BD-4F57-9E02-65745EE785BD}"/>
              </a:ext>
            </a:extLst>
          </p:cNvPr>
          <p:cNvSpPr/>
          <p:nvPr/>
        </p:nvSpPr>
        <p:spPr>
          <a:xfrm>
            <a:off x="9079633" y="428745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2" name="Rectangle 51">
            <a:extLst>
              <a:ext uri="{FF2B5EF4-FFF2-40B4-BE49-F238E27FC236}">
                <a16:creationId xmlns:a16="http://schemas.microsoft.com/office/drawing/2014/main" id="{5AAC7F5E-6C2A-41E1-A5BB-2376AE0EF042}"/>
              </a:ext>
            </a:extLst>
          </p:cNvPr>
          <p:cNvSpPr/>
          <p:nvPr/>
        </p:nvSpPr>
        <p:spPr>
          <a:xfrm>
            <a:off x="9709918" y="428384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3" name="Rectangle 52">
            <a:extLst>
              <a:ext uri="{FF2B5EF4-FFF2-40B4-BE49-F238E27FC236}">
                <a16:creationId xmlns:a16="http://schemas.microsoft.com/office/drawing/2014/main" id="{D50EDA79-63EE-4DB8-A018-906C844D6A35}"/>
              </a:ext>
            </a:extLst>
          </p:cNvPr>
          <p:cNvSpPr/>
          <p:nvPr/>
        </p:nvSpPr>
        <p:spPr>
          <a:xfrm>
            <a:off x="10340202" y="428023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4" name="Rectangle 53">
            <a:extLst>
              <a:ext uri="{FF2B5EF4-FFF2-40B4-BE49-F238E27FC236}">
                <a16:creationId xmlns:a16="http://schemas.microsoft.com/office/drawing/2014/main" id="{D2AEF779-0FC2-4407-94B5-3C969F15665F}"/>
              </a:ext>
            </a:extLst>
          </p:cNvPr>
          <p:cNvSpPr/>
          <p:nvPr/>
        </p:nvSpPr>
        <p:spPr>
          <a:xfrm>
            <a:off x="8449965" y="492129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5" name="Rectangle 54">
            <a:extLst>
              <a:ext uri="{FF2B5EF4-FFF2-40B4-BE49-F238E27FC236}">
                <a16:creationId xmlns:a16="http://schemas.microsoft.com/office/drawing/2014/main" id="{21F60CC2-E7C7-4EB2-9AF0-07FF9A49D474}"/>
              </a:ext>
            </a:extLst>
          </p:cNvPr>
          <p:cNvSpPr/>
          <p:nvPr/>
        </p:nvSpPr>
        <p:spPr>
          <a:xfrm>
            <a:off x="9080250" y="491768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6" name="Rectangle 55">
            <a:extLst>
              <a:ext uri="{FF2B5EF4-FFF2-40B4-BE49-F238E27FC236}">
                <a16:creationId xmlns:a16="http://schemas.microsoft.com/office/drawing/2014/main" id="{F7F72B28-8A9A-4B4E-89DA-23F04583A386}"/>
              </a:ext>
            </a:extLst>
          </p:cNvPr>
          <p:cNvSpPr/>
          <p:nvPr/>
        </p:nvSpPr>
        <p:spPr>
          <a:xfrm>
            <a:off x="9710534" y="491407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7" name="Rectangle 56">
            <a:extLst>
              <a:ext uri="{FF2B5EF4-FFF2-40B4-BE49-F238E27FC236}">
                <a16:creationId xmlns:a16="http://schemas.microsoft.com/office/drawing/2014/main" id="{065E52AE-5326-4D00-B4EE-80013CE52626}"/>
              </a:ext>
            </a:extLst>
          </p:cNvPr>
          <p:cNvSpPr/>
          <p:nvPr/>
        </p:nvSpPr>
        <p:spPr>
          <a:xfrm>
            <a:off x="10340819" y="4910468"/>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58" name="Straight Connector 57">
            <a:extLst>
              <a:ext uri="{FF2B5EF4-FFF2-40B4-BE49-F238E27FC236}">
                <a16:creationId xmlns:a16="http://schemas.microsoft.com/office/drawing/2014/main" id="{CA0A85D6-EC4F-4AE4-879F-3BD89A5E704B}"/>
              </a:ext>
            </a:extLst>
          </p:cNvPr>
          <p:cNvCxnSpPr/>
          <p:nvPr/>
        </p:nvCxnSpPr>
        <p:spPr>
          <a:xfrm flipH="1" flipV="1">
            <a:off x="7988867" y="2564134"/>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195D91D6-0F8A-4341-8780-B760C2146354}"/>
              </a:ext>
            </a:extLst>
          </p:cNvPr>
          <p:cNvSpPr txBox="1"/>
          <p:nvPr/>
        </p:nvSpPr>
        <p:spPr>
          <a:xfrm>
            <a:off x="7924033" y="2267945"/>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60" name="TextBox 59">
            <a:extLst>
              <a:ext uri="{FF2B5EF4-FFF2-40B4-BE49-F238E27FC236}">
                <a16:creationId xmlns:a16="http://schemas.microsoft.com/office/drawing/2014/main" id="{9048FE45-67AB-40E4-8F8E-B2E466C01250}"/>
              </a:ext>
            </a:extLst>
          </p:cNvPr>
          <p:cNvSpPr txBox="1"/>
          <p:nvPr/>
        </p:nvSpPr>
        <p:spPr>
          <a:xfrm>
            <a:off x="8461780" y="259402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1" name="TextBox 60">
            <a:extLst>
              <a:ext uri="{FF2B5EF4-FFF2-40B4-BE49-F238E27FC236}">
                <a16:creationId xmlns:a16="http://schemas.microsoft.com/office/drawing/2014/main" id="{EF82A386-A528-4DC2-BA27-F0D4D5E599DB}"/>
              </a:ext>
            </a:extLst>
          </p:cNvPr>
          <p:cNvSpPr txBox="1"/>
          <p:nvPr/>
        </p:nvSpPr>
        <p:spPr>
          <a:xfrm>
            <a:off x="9092260" y="259648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2" name="TextBox 61">
            <a:extLst>
              <a:ext uri="{FF2B5EF4-FFF2-40B4-BE49-F238E27FC236}">
                <a16:creationId xmlns:a16="http://schemas.microsoft.com/office/drawing/2014/main" id="{CAB93AE2-62B3-4CE4-A8E0-BD6CF5DD52AB}"/>
              </a:ext>
            </a:extLst>
          </p:cNvPr>
          <p:cNvSpPr txBox="1"/>
          <p:nvPr/>
        </p:nvSpPr>
        <p:spPr>
          <a:xfrm>
            <a:off x="9722739" y="2598956"/>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3" name="TextBox 62">
            <a:extLst>
              <a:ext uri="{FF2B5EF4-FFF2-40B4-BE49-F238E27FC236}">
                <a16:creationId xmlns:a16="http://schemas.microsoft.com/office/drawing/2014/main" id="{36C11360-C2DC-4A9F-9431-70C14D6883D5}"/>
              </a:ext>
            </a:extLst>
          </p:cNvPr>
          <p:cNvSpPr txBox="1"/>
          <p:nvPr/>
        </p:nvSpPr>
        <p:spPr>
          <a:xfrm>
            <a:off x="10353219" y="2601424"/>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64" name="TextBox 63">
            <a:extLst>
              <a:ext uri="{FF2B5EF4-FFF2-40B4-BE49-F238E27FC236}">
                <a16:creationId xmlns:a16="http://schemas.microsoft.com/office/drawing/2014/main" id="{4C670AA9-7137-4434-8127-CD523DB0CDF6}"/>
              </a:ext>
            </a:extLst>
          </p:cNvPr>
          <p:cNvSpPr txBox="1"/>
          <p:nvPr/>
        </p:nvSpPr>
        <p:spPr>
          <a:xfrm>
            <a:off x="7842186" y="314266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5" name="TextBox 64">
            <a:extLst>
              <a:ext uri="{FF2B5EF4-FFF2-40B4-BE49-F238E27FC236}">
                <a16:creationId xmlns:a16="http://schemas.microsoft.com/office/drawing/2014/main" id="{CC2DB5DB-D8FC-4ABB-961A-01C526118491}"/>
              </a:ext>
            </a:extLst>
          </p:cNvPr>
          <p:cNvSpPr txBox="1"/>
          <p:nvPr/>
        </p:nvSpPr>
        <p:spPr>
          <a:xfrm>
            <a:off x="7843257" y="377581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6" name="TextBox 65">
            <a:extLst>
              <a:ext uri="{FF2B5EF4-FFF2-40B4-BE49-F238E27FC236}">
                <a16:creationId xmlns:a16="http://schemas.microsoft.com/office/drawing/2014/main" id="{601B2F3A-60DA-4D52-BCBB-4C2452D30EE8}"/>
              </a:ext>
            </a:extLst>
          </p:cNvPr>
          <p:cNvSpPr txBox="1"/>
          <p:nvPr/>
        </p:nvSpPr>
        <p:spPr>
          <a:xfrm>
            <a:off x="7844327" y="440895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7" name="TextBox 66">
            <a:extLst>
              <a:ext uri="{FF2B5EF4-FFF2-40B4-BE49-F238E27FC236}">
                <a16:creationId xmlns:a16="http://schemas.microsoft.com/office/drawing/2014/main" id="{6B581DB4-BED4-4D5E-A214-5A7D51F4174C}"/>
              </a:ext>
            </a:extLst>
          </p:cNvPr>
          <p:cNvSpPr txBox="1"/>
          <p:nvPr/>
        </p:nvSpPr>
        <p:spPr>
          <a:xfrm>
            <a:off x="7845397" y="502677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grpSp>
        <p:nvGrpSpPr>
          <p:cNvPr id="69" name="Group 68">
            <a:extLst>
              <a:ext uri="{FF2B5EF4-FFF2-40B4-BE49-F238E27FC236}">
                <a16:creationId xmlns:a16="http://schemas.microsoft.com/office/drawing/2014/main" id="{8231E463-E567-4602-9E04-1295396D1711}"/>
              </a:ext>
            </a:extLst>
          </p:cNvPr>
          <p:cNvGrpSpPr/>
          <p:nvPr/>
        </p:nvGrpSpPr>
        <p:grpSpPr>
          <a:xfrm>
            <a:off x="4883180" y="3041828"/>
            <a:ext cx="3893789" cy="1859448"/>
            <a:chOff x="1464052" y="3081981"/>
            <a:chExt cx="4747474" cy="2267118"/>
          </a:xfrm>
        </p:grpSpPr>
        <p:sp>
          <p:nvSpPr>
            <p:cNvPr id="70" name="TextBox 69">
              <a:extLst>
                <a:ext uri="{FF2B5EF4-FFF2-40B4-BE49-F238E27FC236}">
                  <a16:creationId xmlns:a16="http://schemas.microsoft.com/office/drawing/2014/main" id="{6D052E26-685F-4EB7-B354-3B1006632592}"/>
                </a:ext>
              </a:extLst>
            </p:cNvPr>
            <p:cNvSpPr txBox="1"/>
            <p:nvPr/>
          </p:nvSpPr>
          <p:spPr>
            <a:xfrm>
              <a:off x="5767174" y="4641213"/>
              <a:ext cx="444352" cy="707886"/>
            </a:xfrm>
            <a:prstGeom prst="rect">
              <a:avLst/>
            </a:prstGeom>
            <a:noFill/>
          </p:spPr>
          <p:txBody>
            <a:bodyPr wrap="none" rtlCol="0">
              <a:spAutoFit/>
            </a:bodyPr>
            <a:lstStyle/>
            <a:p>
              <a:r>
                <a:rPr lang="en-US" sz="4000" dirty="0">
                  <a:solidFill>
                    <a:schemeClr val="bg1"/>
                  </a:solidFill>
                </a:rPr>
                <a:t>6</a:t>
              </a:r>
              <a:endParaRPr lang="en-US" dirty="0">
                <a:solidFill>
                  <a:schemeClr val="bg1"/>
                </a:solidFill>
              </a:endParaRPr>
            </a:p>
          </p:txBody>
        </p:sp>
        <p:sp>
          <p:nvSpPr>
            <p:cNvPr id="71" name="TextBox 70">
              <a:extLst>
                <a:ext uri="{FF2B5EF4-FFF2-40B4-BE49-F238E27FC236}">
                  <a16:creationId xmlns:a16="http://schemas.microsoft.com/office/drawing/2014/main" id="{A46E643C-764E-4E80-B88F-607CD2FDC308}"/>
                </a:ext>
              </a:extLst>
            </p:cNvPr>
            <p:cNvSpPr txBox="1"/>
            <p:nvPr/>
          </p:nvSpPr>
          <p:spPr>
            <a:xfrm>
              <a:off x="2226041" y="3083956"/>
              <a:ext cx="444352" cy="707886"/>
            </a:xfrm>
            <a:prstGeom prst="rect">
              <a:avLst/>
            </a:prstGeom>
            <a:noFill/>
          </p:spPr>
          <p:txBody>
            <a:bodyPr wrap="none" rtlCol="0">
              <a:spAutoFit/>
            </a:bodyPr>
            <a:lstStyle/>
            <a:p>
              <a:r>
                <a:rPr lang="en-US" sz="4000" dirty="0">
                  <a:solidFill>
                    <a:schemeClr val="bg1"/>
                  </a:solidFill>
                </a:rPr>
                <a:t>7</a:t>
              </a:r>
              <a:endParaRPr lang="en-US" dirty="0">
                <a:solidFill>
                  <a:schemeClr val="bg1"/>
                </a:solidFill>
              </a:endParaRPr>
            </a:p>
          </p:txBody>
        </p:sp>
        <p:sp>
          <p:nvSpPr>
            <p:cNvPr id="72" name="TextBox 71">
              <a:extLst>
                <a:ext uri="{FF2B5EF4-FFF2-40B4-BE49-F238E27FC236}">
                  <a16:creationId xmlns:a16="http://schemas.microsoft.com/office/drawing/2014/main" id="{2B7A75E4-1265-4CD7-86F0-55EB77B2FA54}"/>
                </a:ext>
              </a:extLst>
            </p:cNvPr>
            <p:cNvSpPr txBox="1"/>
            <p:nvPr/>
          </p:nvSpPr>
          <p:spPr>
            <a:xfrm>
              <a:off x="3755977" y="3081981"/>
              <a:ext cx="444352" cy="707886"/>
            </a:xfrm>
            <a:prstGeom prst="rect">
              <a:avLst/>
            </a:prstGeom>
            <a:noFill/>
          </p:spPr>
          <p:txBody>
            <a:bodyPr wrap="none" rtlCol="0">
              <a:spAutoFit/>
            </a:bodyPr>
            <a:lstStyle/>
            <a:p>
              <a:r>
                <a:rPr lang="en-US" sz="4000" dirty="0">
                  <a:solidFill>
                    <a:schemeClr val="bg1"/>
                  </a:solidFill>
                </a:rPr>
                <a:t>8</a:t>
              </a:r>
              <a:endParaRPr lang="en-US" dirty="0">
                <a:solidFill>
                  <a:schemeClr val="bg1"/>
                </a:solidFill>
              </a:endParaRPr>
            </a:p>
          </p:txBody>
        </p:sp>
        <p:sp>
          <p:nvSpPr>
            <p:cNvPr id="73" name="TextBox 72">
              <a:extLst>
                <a:ext uri="{FF2B5EF4-FFF2-40B4-BE49-F238E27FC236}">
                  <a16:creationId xmlns:a16="http://schemas.microsoft.com/office/drawing/2014/main" id="{436D111E-5689-400D-A3B6-D010F5FADF92}"/>
                </a:ext>
              </a:extLst>
            </p:cNvPr>
            <p:cNvSpPr txBox="1"/>
            <p:nvPr/>
          </p:nvSpPr>
          <p:spPr>
            <a:xfrm>
              <a:off x="1464052" y="3865742"/>
              <a:ext cx="444352" cy="707886"/>
            </a:xfrm>
            <a:prstGeom prst="rect">
              <a:avLst/>
            </a:prstGeom>
            <a:noFill/>
          </p:spPr>
          <p:txBody>
            <a:bodyPr wrap="none" rtlCol="0">
              <a:spAutoFit/>
            </a:bodyPr>
            <a:lstStyle/>
            <a:p>
              <a:r>
                <a:rPr lang="en-US" sz="4000" dirty="0">
                  <a:solidFill>
                    <a:schemeClr val="bg1"/>
                  </a:solidFill>
                </a:rPr>
                <a:t>9</a:t>
              </a:r>
              <a:endParaRPr lang="en-US" dirty="0">
                <a:solidFill>
                  <a:schemeClr val="bg1"/>
                </a:solidFill>
              </a:endParaRPr>
            </a:p>
          </p:txBody>
        </p:sp>
      </p:grpSp>
      <p:sp>
        <p:nvSpPr>
          <p:cNvPr id="151" name="TextBox 150">
            <a:extLst>
              <a:ext uri="{FF2B5EF4-FFF2-40B4-BE49-F238E27FC236}">
                <a16:creationId xmlns:a16="http://schemas.microsoft.com/office/drawing/2014/main" id="{34BB5633-A005-4EB0-95F7-9DD89F16BF88}"/>
              </a:ext>
            </a:extLst>
          </p:cNvPr>
          <p:cNvSpPr txBox="1"/>
          <p:nvPr/>
        </p:nvSpPr>
        <p:spPr>
          <a:xfrm>
            <a:off x="5406567" y="5591820"/>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
        <p:nvSpPr>
          <p:cNvPr id="152" name="TextBox 151">
            <a:extLst>
              <a:ext uri="{FF2B5EF4-FFF2-40B4-BE49-F238E27FC236}">
                <a16:creationId xmlns:a16="http://schemas.microsoft.com/office/drawing/2014/main" id="{44AC292A-FBEB-4CCC-ADD4-9EA4B7739735}"/>
              </a:ext>
            </a:extLst>
          </p:cNvPr>
          <p:cNvSpPr txBox="1"/>
          <p:nvPr/>
        </p:nvSpPr>
        <p:spPr>
          <a:xfrm>
            <a:off x="9122099" y="5599646"/>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
        <p:nvSpPr>
          <p:cNvPr id="153" name="Rectangle 152">
            <a:extLst>
              <a:ext uri="{FF2B5EF4-FFF2-40B4-BE49-F238E27FC236}">
                <a16:creationId xmlns:a16="http://schemas.microsoft.com/office/drawing/2014/main" id="{E37BF5CD-2129-4664-8036-7190838A01CB}"/>
              </a:ext>
            </a:extLst>
          </p:cNvPr>
          <p:cNvSpPr/>
          <p:nvPr/>
        </p:nvSpPr>
        <p:spPr>
          <a:xfrm>
            <a:off x="4749006" y="4935358"/>
            <a:ext cx="623670" cy="586244"/>
          </a:xfrm>
          <a:prstGeom prst="rect">
            <a:avLst/>
          </a:prstGeom>
          <a:noFill/>
          <a:ln w="57150">
            <a:solidFill>
              <a:srgbClr val="FF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5020355"/>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69E0-47BC-45F7-A4CE-725CD706A265}"/>
              </a:ext>
            </a:extLst>
          </p:cNvPr>
          <p:cNvSpPr>
            <a:spLocks noGrp="1"/>
          </p:cNvSpPr>
          <p:nvPr>
            <p:ph type="title"/>
          </p:nvPr>
        </p:nvSpPr>
        <p:spPr>
          <a:xfrm>
            <a:off x="683343" y="1066800"/>
            <a:ext cx="3340018" cy="1317523"/>
          </a:xfrm>
        </p:spPr>
        <p:txBody>
          <a:bodyPr/>
          <a:lstStyle/>
          <a:p>
            <a:r>
              <a:rPr lang="en-US" dirty="0"/>
              <a:t>Weekly News</a:t>
            </a:r>
            <a:br>
              <a:rPr lang="en-US" dirty="0"/>
            </a:br>
            <a:r>
              <a:rPr lang="en-US" sz="2000" dirty="0">
                <a:solidFill>
                  <a:schemeClr val="accent2"/>
                </a:solidFill>
              </a:rPr>
              <a:t>From prof. </a:t>
            </a:r>
            <a:r>
              <a:rPr lang="en-US" sz="2000" dirty="0" err="1">
                <a:solidFill>
                  <a:schemeClr val="accent2"/>
                </a:solidFill>
              </a:rPr>
              <a:t>Maifi</a:t>
            </a:r>
            <a:r>
              <a:rPr lang="en-US" sz="2000" dirty="0">
                <a:solidFill>
                  <a:schemeClr val="accent2"/>
                </a:solidFill>
              </a:rPr>
              <a:t> Khan</a:t>
            </a:r>
            <a:endParaRPr lang="en-US" dirty="0">
              <a:solidFill>
                <a:schemeClr val="accent2"/>
              </a:solidFill>
            </a:endParaRPr>
          </a:p>
        </p:txBody>
      </p:sp>
      <p:sp>
        <p:nvSpPr>
          <p:cNvPr id="4" name="Text Placeholder 3">
            <a:extLst>
              <a:ext uri="{FF2B5EF4-FFF2-40B4-BE49-F238E27FC236}">
                <a16:creationId xmlns:a16="http://schemas.microsoft.com/office/drawing/2014/main" id="{3E3BE511-775A-482D-AD21-3C4F031ADDC0}"/>
              </a:ext>
            </a:extLst>
          </p:cNvPr>
          <p:cNvSpPr>
            <a:spLocks noGrp="1"/>
          </p:cNvSpPr>
          <p:nvPr>
            <p:ph type="body" sz="half" idx="2"/>
          </p:nvPr>
        </p:nvSpPr>
        <p:spPr>
          <a:xfrm>
            <a:off x="4480560" y="1531620"/>
            <a:ext cx="7027250" cy="4345396"/>
          </a:xfrm>
        </p:spPr>
        <p:txBody>
          <a:bodyPr>
            <a:normAutofit/>
          </a:bodyPr>
          <a:lstStyle/>
          <a:p>
            <a:pPr marL="285750" indent="-285750">
              <a:buFont typeface="Courier New" panose="02070309020205020404" pitchFamily="49" charset="0"/>
              <a:buChar char="o"/>
            </a:pPr>
            <a:r>
              <a:rPr lang="en-US" sz="1800" dirty="0"/>
              <a:t>This is a two-week lab </a:t>
            </a:r>
          </a:p>
          <a:p>
            <a:pPr marL="285750" indent="-285750">
              <a:buFont typeface="Courier New" panose="02070309020205020404" pitchFamily="49" charset="0"/>
              <a:buChar char="o"/>
            </a:pPr>
            <a:r>
              <a:rPr lang="en-US" sz="1800" dirty="0"/>
              <a:t>Labs and lab demos will be held entirely in ITE C31. We will not hold online office hours except in circumstances where the student has clearly communicated with TAs about such a need.</a:t>
            </a:r>
          </a:p>
          <a:p>
            <a:pPr marL="285750" indent="-285750">
              <a:buFont typeface="Courier New" panose="02070309020205020404" pitchFamily="49" charset="0"/>
              <a:buChar char="o"/>
            </a:pPr>
            <a:r>
              <a:rPr lang="en-US" sz="1800" dirty="0"/>
              <a:t>The first part of this lab assignment (details in this week’s scoring rubric) will be due next Thursday/Friday, as usual.</a:t>
            </a:r>
          </a:p>
        </p:txBody>
      </p:sp>
      <p:pic>
        <p:nvPicPr>
          <p:cNvPr id="10" name="Graphic 9" descr="Newspaper outline">
            <a:extLst>
              <a:ext uri="{FF2B5EF4-FFF2-40B4-BE49-F238E27FC236}">
                <a16:creationId xmlns:a16="http://schemas.microsoft.com/office/drawing/2014/main" id="{B0CFADDF-7919-43DC-9229-C38898614A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3342" y="2384323"/>
            <a:ext cx="1848264" cy="1848264"/>
          </a:xfrm>
          <a:prstGeom prst="rect">
            <a:avLst/>
          </a:prstGeom>
        </p:spPr>
      </p:pic>
    </p:spTree>
    <p:extLst>
      <p:ext uri="{BB962C8B-B14F-4D97-AF65-F5344CB8AC3E}">
        <p14:creationId xmlns:p14="http://schemas.microsoft.com/office/powerpoint/2010/main" val="4147408174"/>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2712872" cy="4362787"/>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The value for D at VWXYZ = 11000 is 0.</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DB622-3E63-45FA-BD20-ADB49517937B}"/>
              </a:ext>
            </a:extLst>
          </p:cNvPr>
          <p:cNvSpPr txBox="1"/>
          <p:nvPr/>
        </p:nvSpPr>
        <p:spPr>
          <a:xfrm>
            <a:off x="3698778" y="2644828"/>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11" name="Rectangle 10">
            <a:extLst>
              <a:ext uri="{FF2B5EF4-FFF2-40B4-BE49-F238E27FC236}">
                <a16:creationId xmlns:a16="http://schemas.microsoft.com/office/drawing/2014/main" id="{8DD03DDF-D028-4B5F-B2F4-F5AAA2CC4072}"/>
              </a:ext>
            </a:extLst>
          </p:cNvPr>
          <p:cNvSpPr/>
          <p:nvPr/>
        </p:nvSpPr>
        <p:spPr>
          <a:xfrm>
            <a:off x="4745857" y="3025819"/>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2" name="Rectangle 11">
            <a:extLst>
              <a:ext uri="{FF2B5EF4-FFF2-40B4-BE49-F238E27FC236}">
                <a16:creationId xmlns:a16="http://schemas.microsoft.com/office/drawing/2014/main" id="{7E40A64B-8F94-4EF0-A021-2AB2D30A5A47}"/>
              </a:ext>
            </a:extLst>
          </p:cNvPr>
          <p:cNvSpPr/>
          <p:nvPr/>
        </p:nvSpPr>
        <p:spPr>
          <a:xfrm>
            <a:off x="5376142" y="302221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3" name="Rectangle 12">
            <a:extLst>
              <a:ext uri="{FF2B5EF4-FFF2-40B4-BE49-F238E27FC236}">
                <a16:creationId xmlns:a16="http://schemas.microsoft.com/office/drawing/2014/main" id="{79311176-30CB-4D26-A295-8A7807794589}"/>
              </a:ext>
            </a:extLst>
          </p:cNvPr>
          <p:cNvSpPr/>
          <p:nvPr/>
        </p:nvSpPr>
        <p:spPr>
          <a:xfrm>
            <a:off x="6006427" y="301860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4" name="Rectangle 13">
            <a:extLst>
              <a:ext uri="{FF2B5EF4-FFF2-40B4-BE49-F238E27FC236}">
                <a16:creationId xmlns:a16="http://schemas.microsoft.com/office/drawing/2014/main" id="{472AD47E-03AC-48CE-8226-8012CBB9CCE0}"/>
              </a:ext>
            </a:extLst>
          </p:cNvPr>
          <p:cNvSpPr/>
          <p:nvPr/>
        </p:nvSpPr>
        <p:spPr>
          <a:xfrm>
            <a:off x="6636711" y="301499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5" name="Rectangle 14">
            <a:extLst>
              <a:ext uri="{FF2B5EF4-FFF2-40B4-BE49-F238E27FC236}">
                <a16:creationId xmlns:a16="http://schemas.microsoft.com/office/drawing/2014/main" id="{F1481295-AEE2-42F7-B289-E1076E11A6FB}"/>
              </a:ext>
            </a:extLst>
          </p:cNvPr>
          <p:cNvSpPr/>
          <p:nvPr/>
        </p:nvSpPr>
        <p:spPr>
          <a:xfrm>
            <a:off x="4746474" y="365605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0" name="Rectangle 19">
            <a:extLst>
              <a:ext uri="{FF2B5EF4-FFF2-40B4-BE49-F238E27FC236}">
                <a16:creationId xmlns:a16="http://schemas.microsoft.com/office/drawing/2014/main" id="{2D9D03A8-CE99-406E-A1D2-8C7D8D199D0C}"/>
              </a:ext>
            </a:extLst>
          </p:cNvPr>
          <p:cNvSpPr/>
          <p:nvPr/>
        </p:nvSpPr>
        <p:spPr>
          <a:xfrm>
            <a:off x="5376759" y="365244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1" name="Rectangle 20">
            <a:extLst>
              <a:ext uri="{FF2B5EF4-FFF2-40B4-BE49-F238E27FC236}">
                <a16:creationId xmlns:a16="http://schemas.microsoft.com/office/drawing/2014/main" id="{D0C5F9BB-F302-4014-8924-7D21CC38C94B}"/>
              </a:ext>
            </a:extLst>
          </p:cNvPr>
          <p:cNvSpPr/>
          <p:nvPr/>
        </p:nvSpPr>
        <p:spPr>
          <a:xfrm>
            <a:off x="6007043" y="364883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2" name="Rectangle 21">
            <a:extLst>
              <a:ext uri="{FF2B5EF4-FFF2-40B4-BE49-F238E27FC236}">
                <a16:creationId xmlns:a16="http://schemas.microsoft.com/office/drawing/2014/main" id="{95BDF4C5-DC77-4FE7-8480-EF5DE60948B8}"/>
              </a:ext>
            </a:extLst>
          </p:cNvPr>
          <p:cNvSpPr/>
          <p:nvPr/>
        </p:nvSpPr>
        <p:spPr>
          <a:xfrm>
            <a:off x="6637328" y="364522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3" name="Rectangle 22">
            <a:extLst>
              <a:ext uri="{FF2B5EF4-FFF2-40B4-BE49-F238E27FC236}">
                <a16:creationId xmlns:a16="http://schemas.microsoft.com/office/drawing/2014/main" id="{52B9A8DF-8F79-4EB9-AA94-48CD02B13669}"/>
              </a:ext>
            </a:extLst>
          </p:cNvPr>
          <p:cNvSpPr/>
          <p:nvPr/>
        </p:nvSpPr>
        <p:spPr>
          <a:xfrm>
            <a:off x="4747091" y="428628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4" name="Rectangle 23">
            <a:extLst>
              <a:ext uri="{FF2B5EF4-FFF2-40B4-BE49-F238E27FC236}">
                <a16:creationId xmlns:a16="http://schemas.microsoft.com/office/drawing/2014/main" id="{53002A09-9268-4E9E-A771-4B0443008F41}"/>
              </a:ext>
            </a:extLst>
          </p:cNvPr>
          <p:cNvSpPr/>
          <p:nvPr/>
        </p:nvSpPr>
        <p:spPr>
          <a:xfrm>
            <a:off x="5377376" y="42826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5" name="Rectangle 24">
            <a:extLst>
              <a:ext uri="{FF2B5EF4-FFF2-40B4-BE49-F238E27FC236}">
                <a16:creationId xmlns:a16="http://schemas.microsoft.com/office/drawing/2014/main" id="{4ECF81E0-2BE2-40E8-9BD6-B28EDF34183F}"/>
              </a:ext>
            </a:extLst>
          </p:cNvPr>
          <p:cNvSpPr/>
          <p:nvPr/>
        </p:nvSpPr>
        <p:spPr>
          <a:xfrm>
            <a:off x="6007660" y="427906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6" name="Rectangle 25">
            <a:extLst>
              <a:ext uri="{FF2B5EF4-FFF2-40B4-BE49-F238E27FC236}">
                <a16:creationId xmlns:a16="http://schemas.microsoft.com/office/drawing/2014/main" id="{BDC25C9D-C50D-4AC0-9622-20F60CC9F77D}"/>
              </a:ext>
            </a:extLst>
          </p:cNvPr>
          <p:cNvSpPr/>
          <p:nvPr/>
        </p:nvSpPr>
        <p:spPr>
          <a:xfrm>
            <a:off x="6637945" y="427545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7" name="Rectangle 26">
            <a:extLst>
              <a:ext uri="{FF2B5EF4-FFF2-40B4-BE49-F238E27FC236}">
                <a16:creationId xmlns:a16="http://schemas.microsoft.com/office/drawing/2014/main" id="{E41295C7-C26D-429A-9B99-B5287496ADFD}"/>
              </a:ext>
            </a:extLst>
          </p:cNvPr>
          <p:cNvSpPr/>
          <p:nvPr/>
        </p:nvSpPr>
        <p:spPr>
          <a:xfrm>
            <a:off x="4747708" y="491651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28" name="Rectangle 27">
            <a:extLst>
              <a:ext uri="{FF2B5EF4-FFF2-40B4-BE49-F238E27FC236}">
                <a16:creationId xmlns:a16="http://schemas.microsoft.com/office/drawing/2014/main" id="{24D31777-1732-47FF-A1BD-D42707A83887}"/>
              </a:ext>
            </a:extLst>
          </p:cNvPr>
          <p:cNvSpPr/>
          <p:nvPr/>
        </p:nvSpPr>
        <p:spPr>
          <a:xfrm>
            <a:off x="5377992" y="491290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9" name="Rectangle 28">
            <a:extLst>
              <a:ext uri="{FF2B5EF4-FFF2-40B4-BE49-F238E27FC236}">
                <a16:creationId xmlns:a16="http://schemas.microsoft.com/office/drawing/2014/main" id="{027A4C34-DAB7-4FF6-9E94-C5B6F7AFF001}"/>
              </a:ext>
            </a:extLst>
          </p:cNvPr>
          <p:cNvSpPr/>
          <p:nvPr/>
        </p:nvSpPr>
        <p:spPr>
          <a:xfrm>
            <a:off x="6008277" y="490929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0" name="Rectangle 29">
            <a:extLst>
              <a:ext uri="{FF2B5EF4-FFF2-40B4-BE49-F238E27FC236}">
                <a16:creationId xmlns:a16="http://schemas.microsoft.com/office/drawing/2014/main" id="{9939BEBB-4DB5-485C-A9F3-D10A6296ECB1}"/>
              </a:ext>
            </a:extLst>
          </p:cNvPr>
          <p:cNvSpPr/>
          <p:nvPr/>
        </p:nvSpPr>
        <p:spPr>
          <a:xfrm>
            <a:off x="6638562" y="490568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cxnSp>
        <p:nvCxnSpPr>
          <p:cNvPr id="31" name="Straight Connector 30">
            <a:extLst>
              <a:ext uri="{FF2B5EF4-FFF2-40B4-BE49-F238E27FC236}">
                <a16:creationId xmlns:a16="http://schemas.microsoft.com/office/drawing/2014/main" id="{F41E0823-EE66-47B5-AC90-699B904A1B30}"/>
              </a:ext>
            </a:extLst>
          </p:cNvPr>
          <p:cNvCxnSpPr/>
          <p:nvPr/>
        </p:nvCxnSpPr>
        <p:spPr>
          <a:xfrm flipH="1" flipV="1">
            <a:off x="4286609" y="2559353"/>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AF71CFA-489A-4E97-8EFC-62F73F6EA3DC}"/>
              </a:ext>
            </a:extLst>
          </p:cNvPr>
          <p:cNvSpPr txBox="1"/>
          <p:nvPr/>
        </p:nvSpPr>
        <p:spPr>
          <a:xfrm>
            <a:off x="4167626" y="2245760"/>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33" name="TextBox 32">
            <a:extLst>
              <a:ext uri="{FF2B5EF4-FFF2-40B4-BE49-F238E27FC236}">
                <a16:creationId xmlns:a16="http://schemas.microsoft.com/office/drawing/2014/main" id="{FF889DBC-37B9-4FFC-AF81-B8D8762B593F}"/>
              </a:ext>
            </a:extLst>
          </p:cNvPr>
          <p:cNvSpPr txBox="1"/>
          <p:nvPr/>
        </p:nvSpPr>
        <p:spPr>
          <a:xfrm>
            <a:off x="4759522" y="258924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4" name="TextBox 33">
            <a:extLst>
              <a:ext uri="{FF2B5EF4-FFF2-40B4-BE49-F238E27FC236}">
                <a16:creationId xmlns:a16="http://schemas.microsoft.com/office/drawing/2014/main" id="{0E90B8AB-F4A1-44A5-8150-D7F1C21ED8B1}"/>
              </a:ext>
            </a:extLst>
          </p:cNvPr>
          <p:cNvSpPr txBox="1"/>
          <p:nvPr/>
        </p:nvSpPr>
        <p:spPr>
          <a:xfrm>
            <a:off x="5390002" y="2591708"/>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5" name="TextBox 34">
            <a:extLst>
              <a:ext uri="{FF2B5EF4-FFF2-40B4-BE49-F238E27FC236}">
                <a16:creationId xmlns:a16="http://schemas.microsoft.com/office/drawing/2014/main" id="{B41A4003-03B6-468E-AE45-615FD357DB24}"/>
              </a:ext>
            </a:extLst>
          </p:cNvPr>
          <p:cNvSpPr txBox="1"/>
          <p:nvPr/>
        </p:nvSpPr>
        <p:spPr>
          <a:xfrm>
            <a:off x="6020482" y="259417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36" name="TextBox 35">
            <a:extLst>
              <a:ext uri="{FF2B5EF4-FFF2-40B4-BE49-F238E27FC236}">
                <a16:creationId xmlns:a16="http://schemas.microsoft.com/office/drawing/2014/main" id="{C7BE1A19-D1A3-4990-8930-97957F41648E}"/>
              </a:ext>
            </a:extLst>
          </p:cNvPr>
          <p:cNvSpPr txBox="1"/>
          <p:nvPr/>
        </p:nvSpPr>
        <p:spPr>
          <a:xfrm>
            <a:off x="6650962" y="259664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37" name="TextBox 36">
            <a:extLst>
              <a:ext uri="{FF2B5EF4-FFF2-40B4-BE49-F238E27FC236}">
                <a16:creationId xmlns:a16="http://schemas.microsoft.com/office/drawing/2014/main" id="{FB96DCB2-625C-4B16-B267-D3572685B687}"/>
              </a:ext>
            </a:extLst>
          </p:cNvPr>
          <p:cNvSpPr txBox="1"/>
          <p:nvPr/>
        </p:nvSpPr>
        <p:spPr>
          <a:xfrm>
            <a:off x="4139929" y="313788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8" name="TextBox 37">
            <a:extLst>
              <a:ext uri="{FF2B5EF4-FFF2-40B4-BE49-F238E27FC236}">
                <a16:creationId xmlns:a16="http://schemas.microsoft.com/office/drawing/2014/main" id="{ADF1595D-9CA2-4641-BD56-018F6F2B2FC6}"/>
              </a:ext>
            </a:extLst>
          </p:cNvPr>
          <p:cNvSpPr txBox="1"/>
          <p:nvPr/>
        </p:nvSpPr>
        <p:spPr>
          <a:xfrm>
            <a:off x="4140999" y="377102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9" name="TextBox 38">
            <a:extLst>
              <a:ext uri="{FF2B5EF4-FFF2-40B4-BE49-F238E27FC236}">
                <a16:creationId xmlns:a16="http://schemas.microsoft.com/office/drawing/2014/main" id="{68463C5F-54A7-4082-9147-24AF8D34A989}"/>
              </a:ext>
            </a:extLst>
          </p:cNvPr>
          <p:cNvSpPr txBox="1"/>
          <p:nvPr/>
        </p:nvSpPr>
        <p:spPr>
          <a:xfrm>
            <a:off x="4142070" y="440417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40" name="TextBox 39">
            <a:extLst>
              <a:ext uri="{FF2B5EF4-FFF2-40B4-BE49-F238E27FC236}">
                <a16:creationId xmlns:a16="http://schemas.microsoft.com/office/drawing/2014/main" id="{626BE111-23A5-4540-9CC3-CDD14C6CEB46}"/>
              </a:ext>
            </a:extLst>
          </p:cNvPr>
          <p:cNvSpPr txBox="1"/>
          <p:nvPr/>
        </p:nvSpPr>
        <p:spPr>
          <a:xfrm>
            <a:off x="4143140" y="502199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41" name="TextBox 40">
            <a:extLst>
              <a:ext uri="{FF2B5EF4-FFF2-40B4-BE49-F238E27FC236}">
                <a16:creationId xmlns:a16="http://schemas.microsoft.com/office/drawing/2014/main" id="{1D2DFE2B-8C0C-411C-9A45-69C48814451D}"/>
              </a:ext>
            </a:extLst>
          </p:cNvPr>
          <p:cNvSpPr txBox="1"/>
          <p:nvPr/>
        </p:nvSpPr>
        <p:spPr>
          <a:xfrm>
            <a:off x="7400849" y="2667974"/>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42" name="Rectangle 41">
            <a:extLst>
              <a:ext uri="{FF2B5EF4-FFF2-40B4-BE49-F238E27FC236}">
                <a16:creationId xmlns:a16="http://schemas.microsoft.com/office/drawing/2014/main" id="{02A0C4E8-BE67-4E46-9D1F-1AB705EE3CEC}"/>
              </a:ext>
            </a:extLst>
          </p:cNvPr>
          <p:cNvSpPr/>
          <p:nvPr/>
        </p:nvSpPr>
        <p:spPr>
          <a:xfrm>
            <a:off x="8448115" y="303060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3" name="Rectangle 42">
            <a:extLst>
              <a:ext uri="{FF2B5EF4-FFF2-40B4-BE49-F238E27FC236}">
                <a16:creationId xmlns:a16="http://schemas.microsoft.com/office/drawing/2014/main" id="{F2165507-20B4-4AC9-9433-5B4AE706453B}"/>
              </a:ext>
            </a:extLst>
          </p:cNvPr>
          <p:cNvSpPr/>
          <p:nvPr/>
        </p:nvSpPr>
        <p:spPr>
          <a:xfrm>
            <a:off x="9078399" y="302699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4" name="Rectangle 43">
            <a:extLst>
              <a:ext uri="{FF2B5EF4-FFF2-40B4-BE49-F238E27FC236}">
                <a16:creationId xmlns:a16="http://schemas.microsoft.com/office/drawing/2014/main" id="{A690D577-94F8-49CC-AF9C-285A06744DA8}"/>
              </a:ext>
            </a:extLst>
          </p:cNvPr>
          <p:cNvSpPr/>
          <p:nvPr/>
        </p:nvSpPr>
        <p:spPr>
          <a:xfrm>
            <a:off x="9708684" y="302338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5" name="Rectangle 44">
            <a:extLst>
              <a:ext uri="{FF2B5EF4-FFF2-40B4-BE49-F238E27FC236}">
                <a16:creationId xmlns:a16="http://schemas.microsoft.com/office/drawing/2014/main" id="{6DFF5312-E9A3-46A5-8085-75CE413124F2}"/>
              </a:ext>
            </a:extLst>
          </p:cNvPr>
          <p:cNvSpPr/>
          <p:nvPr/>
        </p:nvSpPr>
        <p:spPr>
          <a:xfrm>
            <a:off x="10338969" y="30197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6" name="Rectangle 45">
            <a:extLst>
              <a:ext uri="{FF2B5EF4-FFF2-40B4-BE49-F238E27FC236}">
                <a16:creationId xmlns:a16="http://schemas.microsoft.com/office/drawing/2014/main" id="{7CE493D8-5B33-4DB7-83E4-C9AD20960CE4}"/>
              </a:ext>
            </a:extLst>
          </p:cNvPr>
          <p:cNvSpPr/>
          <p:nvPr/>
        </p:nvSpPr>
        <p:spPr>
          <a:xfrm>
            <a:off x="8448732" y="366083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7" name="Rectangle 46">
            <a:extLst>
              <a:ext uri="{FF2B5EF4-FFF2-40B4-BE49-F238E27FC236}">
                <a16:creationId xmlns:a16="http://schemas.microsoft.com/office/drawing/2014/main" id="{16D117AD-D2E4-43F8-A397-C8018D495AD1}"/>
              </a:ext>
            </a:extLst>
          </p:cNvPr>
          <p:cNvSpPr/>
          <p:nvPr/>
        </p:nvSpPr>
        <p:spPr>
          <a:xfrm>
            <a:off x="9079016" y="365722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8" name="Rectangle 47">
            <a:extLst>
              <a:ext uri="{FF2B5EF4-FFF2-40B4-BE49-F238E27FC236}">
                <a16:creationId xmlns:a16="http://schemas.microsoft.com/office/drawing/2014/main" id="{E87AA151-0056-4436-8976-47BA2FF33A9A}"/>
              </a:ext>
            </a:extLst>
          </p:cNvPr>
          <p:cNvSpPr/>
          <p:nvPr/>
        </p:nvSpPr>
        <p:spPr>
          <a:xfrm>
            <a:off x="9709301" y="365361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9" name="Rectangle 48">
            <a:extLst>
              <a:ext uri="{FF2B5EF4-FFF2-40B4-BE49-F238E27FC236}">
                <a16:creationId xmlns:a16="http://schemas.microsoft.com/office/drawing/2014/main" id="{691477DA-5D12-4786-8861-C2FBD436C2AD}"/>
              </a:ext>
            </a:extLst>
          </p:cNvPr>
          <p:cNvSpPr/>
          <p:nvPr/>
        </p:nvSpPr>
        <p:spPr>
          <a:xfrm>
            <a:off x="10339585" y="365000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0" name="Rectangle 49">
            <a:extLst>
              <a:ext uri="{FF2B5EF4-FFF2-40B4-BE49-F238E27FC236}">
                <a16:creationId xmlns:a16="http://schemas.microsoft.com/office/drawing/2014/main" id="{BD9D36E1-800A-40E8-90DF-67CA0F937D31}"/>
              </a:ext>
            </a:extLst>
          </p:cNvPr>
          <p:cNvSpPr/>
          <p:nvPr/>
        </p:nvSpPr>
        <p:spPr>
          <a:xfrm>
            <a:off x="8449348" y="429106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1" name="Rectangle 50">
            <a:extLst>
              <a:ext uri="{FF2B5EF4-FFF2-40B4-BE49-F238E27FC236}">
                <a16:creationId xmlns:a16="http://schemas.microsoft.com/office/drawing/2014/main" id="{948F20C4-96BD-4F57-9E02-65745EE785BD}"/>
              </a:ext>
            </a:extLst>
          </p:cNvPr>
          <p:cNvSpPr/>
          <p:nvPr/>
        </p:nvSpPr>
        <p:spPr>
          <a:xfrm>
            <a:off x="9079633" y="428745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2" name="Rectangle 51">
            <a:extLst>
              <a:ext uri="{FF2B5EF4-FFF2-40B4-BE49-F238E27FC236}">
                <a16:creationId xmlns:a16="http://schemas.microsoft.com/office/drawing/2014/main" id="{5AAC7F5E-6C2A-41E1-A5BB-2376AE0EF042}"/>
              </a:ext>
            </a:extLst>
          </p:cNvPr>
          <p:cNvSpPr/>
          <p:nvPr/>
        </p:nvSpPr>
        <p:spPr>
          <a:xfrm>
            <a:off x="9709918" y="428384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3" name="Rectangle 52">
            <a:extLst>
              <a:ext uri="{FF2B5EF4-FFF2-40B4-BE49-F238E27FC236}">
                <a16:creationId xmlns:a16="http://schemas.microsoft.com/office/drawing/2014/main" id="{D50EDA79-63EE-4DB8-A018-906C844D6A35}"/>
              </a:ext>
            </a:extLst>
          </p:cNvPr>
          <p:cNvSpPr/>
          <p:nvPr/>
        </p:nvSpPr>
        <p:spPr>
          <a:xfrm>
            <a:off x="10340202" y="428023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4" name="Rectangle 53">
            <a:extLst>
              <a:ext uri="{FF2B5EF4-FFF2-40B4-BE49-F238E27FC236}">
                <a16:creationId xmlns:a16="http://schemas.microsoft.com/office/drawing/2014/main" id="{D2AEF779-0FC2-4407-94B5-3C969F15665F}"/>
              </a:ext>
            </a:extLst>
          </p:cNvPr>
          <p:cNvSpPr/>
          <p:nvPr/>
        </p:nvSpPr>
        <p:spPr>
          <a:xfrm>
            <a:off x="8449965" y="492129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5" name="Rectangle 54">
            <a:extLst>
              <a:ext uri="{FF2B5EF4-FFF2-40B4-BE49-F238E27FC236}">
                <a16:creationId xmlns:a16="http://schemas.microsoft.com/office/drawing/2014/main" id="{21F60CC2-E7C7-4EB2-9AF0-07FF9A49D474}"/>
              </a:ext>
            </a:extLst>
          </p:cNvPr>
          <p:cNvSpPr/>
          <p:nvPr/>
        </p:nvSpPr>
        <p:spPr>
          <a:xfrm>
            <a:off x="9080250" y="491768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6" name="Rectangle 55">
            <a:extLst>
              <a:ext uri="{FF2B5EF4-FFF2-40B4-BE49-F238E27FC236}">
                <a16:creationId xmlns:a16="http://schemas.microsoft.com/office/drawing/2014/main" id="{F7F72B28-8A9A-4B4E-89DA-23F04583A386}"/>
              </a:ext>
            </a:extLst>
          </p:cNvPr>
          <p:cNvSpPr/>
          <p:nvPr/>
        </p:nvSpPr>
        <p:spPr>
          <a:xfrm>
            <a:off x="9710534" y="491407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7" name="Rectangle 56">
            <a:extLst>
              <a:ext uri="{FF2B5EF4-FFF2-40B4-BE49-F238E27FC236}">
                <a16:creationId xmlns:a16="http://schemas.microsoft.com/office/drawing/2014/main" id="{065E52AE-5326-4D00-B4EE-80013CE52626}"/>
              </a:ext>
            </a:extLst>
          </p:cNvPr>
          <p:cNvSpPr/>
          <p:nvPr/>
        </p:nvSpPr>
        <p:spPr>
          <a:xfrm>
            <a:off x="10340819" y="4910468"/>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cxnSp>
        <p:nvCxnSpPr>
          <p:cNvPr id="58" name="Straight Connector 57">
            <a:extLst>
              <a:ext uri="{FF2B5EF4-FFF2-40B4-BE49-F238E27FC236}">
                <a16:creationId xmlns:a16="http://schemas.microsoft.com/office/drawing/2014/main" id="{CA0A85D6-EC4F-4AE4-879F-3BD89A5E704B}"/>
              </a:ext>
            </a:extLst>
          </p:cNvPr>
          <p:cNvCxnSpPr/>
          <p:nvPr/>
        </p:nvCxnSpPr>
        <p:spPr>
          <a:xfrm flipH="1" flipV="1">
            <a:off x="7988867" y="2564134"/>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195D91D6-0F8A-4341-8780-B760C2146354}"/>
              </a:ext>
            </a:extLst>
          </p:cNvPr>
          <p:cNvSpPr txBox="1"/>
          <p:nvPr/>
        </p:nvSpPr>
        <p:spPr>
          <a:xfrm>
            <a:off x="7924033" y="2267945"/>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60" name="TextBox 59">
            <a:extLst>
              <a:ext uri="{FF2B5EF4-FFF2-40B4-BE49-F238E27FC236}">
                <a16:creationId xmlns:a16="http://schemas.microsoft.com/office/drawing/2014/main" id="{9048FE45-67AB-40E4-8F8E-B2E466C01250}"/>
              </a:ext>
            </a:extLst>
          </p:cNvPr>
          <p:cNvSpPr txBox="1"/>
          <p:nvPr/>
        </p:nvSpPr>
        <p:spPr>
          <a:xfrm>
            <a:off x="8461780" y="259402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1" name="TextBox 60">
            <a:extLst>
              <a:ext uri="{FF2B5EF4-FFF2-40B4-BE49-F238E27FC236}">
                <a16:creationId xmlns:a16="http://schemas.microsoft.com/office/drawing/2014/main" id="{EF82A386-A528-4DC2-BA27-F0D4D5E599DB}"/>
              </a:ext>
            </a:extLst>
          </p:cNvPr>
          <p:cNvSpPr txBox="1"/>
          <p:nvPr/>
        </p:nvSpPr>
        <p:spPr>
          <a:xfrm>
            <a:off x="9092260" y="259648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2" name="TextBox 61">
            <a:extLst>
              <a:ext uri="{FF2B5EF4-FFF2-40B4-BE49-F238E27FC236}">
                <a16:creationId xmlns:a16="http://schemas.microsoft.com/office/drawing/2014/main" id="{CAB93AE2-62B3-4CE4-A8E0-BD6CF5DD52AB}"/>
              </a:ext>
            </a:extLst>
          </p:cNvPr>
          <p:cNvSpPr txBox="1"/>
          <p:nvPr/>
        </p:nvSpPr>
        <p:spPr>
          <a:xfrm>
            <a:off x="9722739" y="2598956"/>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3" name="TextBox 62">
            <a:extLst>
              <a:ext uri="{FF2B5EF4-FFF2-40B4-BE49-F238E27FC236}">
                <a16:creationId xmlns:a16="http://schemas.microsoft.com/office/drawing/2014/main" id="{36C11360-C2DC-4A9F-9431-70C14D6883D5}"/>
              </a:ext>
            </a:extLst>
          </p:cNvPr>
          <p:cNvSpPr txBox="1"/>
          <p:nvPr/>
        </p:nvSpPr>
        <p:spPr>
          <a:xfrm>
            <a:off x="10353219" y="2601424"/>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64" name="TextBox 63">
            <a:extLst>
              <a:ext uri="{FF2B5EF4-FFF2-40B4-BE49-F238E27FC236}">
                <a16:creationId xmlns:a16="http://schemas.microsoft.com/office/drawing/2014/main" id="{4C670AA9-7137-4434-8127-CD523DB0CDF6}"/>
              </a:ext>
            </a:extLst>
          </p:cNvPr>
          <p:cNvSpPr txBox="1"/>
          <p:nvPr/>
        </p:nvSpPr>
        <p:spPr>
          <a:xfrm>
            <a:off x="7842186" y="314266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5" name="TextBox 64">
            <a:extLst>
              <a:ext uri="{FF2B5EF4-FFF2-40B4-BE49-F238E27FC236}">
                <a16:creationId xmlns:a16="http://schemas.microsoft.com/office/drawing/2014/main" id="{CC2DB5DB-D8FC-4ABB-961A-01C526118491}"/>
              </a:ext>
            </a:extLst>
          </p:cNvPr>
          <p:cNvSpPr txBox="1"/>
          <p:nvPr/>
        </p:nvSpPr>
        <p:spPr>
          <a:xfrm>
            <a:off x="7843257" y="377581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6" name="TextBox 65">
            <a:extLst>
              <a:ext uri="{FF2B5EF4-FFF2-40B4-BE49-F238E27FC236}">
                <a16:creationId xmlns:a16="http://schemas.microsoft.com/office/drawing/2014/main" id="{601B2F3A-60DA-4D52-BCBB-4C2452D30EE8}"/>
              </a:ext>
            </a:extLst>
          </p:cNvPr>
          <p:cNvSpPr txBox="1"/>
          <p:nvPr/>
        </p:nvSpPr>
        <p:spPr>
          <a:xfrm>
            <a:off x="7844327" y="440895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7" name="TextBox 66">
            <a:extLst>
              <a:ext uri="{FF2B5EF4-FFF2-40B4-BE49-F238E27FC236}">
                <a16:creationId xmlns:a16="http://schemas.microsoft.com/office/drawing/2014/main" id="{6B581DB4-BED4-4D5E-A214-5A7D51F4174C}"/>
              </a:ext>
            </a:extLst>
          </p:cNvPr>
          <p:cNvSpPr txBox="1"/>
          <p:nvPr/>
        </p:nvSpPr>
        <p:spPr>
          <a:xfrm>
            <a:off x="7845397" y="502677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grpSp>
        <p:nvGrpSpPr>
          <p:cNvPr id="69" name="Group 68">
            <a:extLst>
              <a:ext uri="{FF2B5EF4-FFF2-40B4-BE49-F238E27FC236}">
                <a16:creationId xmlns:a16="http://schemas.microsoft.com/office/drawing/2014/main" id="{8231E463-E567-4602-9E04-1295396D1711}"/>
              </a:ext>
            </a:extLst>
          </p:cNvPr>
          <p:cNvGrpSpPr/>
          <p:nvPr/>
        </p:nvGrpSpPr>
        <p:grpSpPr>
          <a:xfrm>
            <a:off x="4883180" y="3041828"/>
            <a:ext cx="3893789" cy="1859448"/>
            <a:chOff x="1464052" y="3081981"/>
            <a:chExt cx="4747474" cy="2267118"/>
          </a:xfrm>
        </p:grpSpPr>
        <p:sp>
          <p:nvSpPr>
            <p:cNvPr id="70" name="TextBox 69">
              <a:extLst>
                <a:ext uri="{FF2B5EF4-FFF2-40B4-BE49-F238E27FC236}">
                  <a16:creationId xmlns:a16="http://schemas.microsoft.com/office/drawing/2014/main" id="{6D052E26-685F-4EB7-B354-3B1006632592}"/>
                </a:ext>
              </a:extLst>
            </p:cNvPr>
            <p:cNvSpPr txBox="1"/>
            <p:nvPr/>
          </p:nvSpPr>
          <p:spPr>
            <a:xfrm>
              <a:off x="5767174" y="4641213"/>
              <a:ext cx="444352" cy="707886"/>
            </a:xfrm>
            <a:prstGeom prst="rect">
              <a:avLst/>
            </a:prstGeom>
            <a:noFill/>
          </p:spPr>
          <p:txBody>
            <a:bodyPr wrap="none" rtlCol="0">
              <a:spAutoFit/>
            </a:bodyPr>
            <a:lstStyle/>
            <a:p>
              <a:r>
                <a:rPr lang="en-US" sz="4000" dirty="0">
                  <a:solidFill>
                    <a:schemeClr val="bg1"/>
                  </a:solidFill>
                </a:rPr>
                <a:t>6</a:t>
              </a:r>
              <a:endParaRPr lang="en-US" dirty="0">
                <a:solidFill>
                  <a:schemeClr val="bg1"/>
                </a:solidFill>
              </a:endParaRPr>
            </a:p>
          </p:txBody>
        </p:sp>
        <p:sp>
          <p:nvSpPr>
            <p:cNvPr id="71" name="TextBox 70">
              <a:extLst>
                <a:ext uri="{FF2B5EF4-FFF2-40B4-BE49-F238E27FC236}">
                  <a16:creationId xmlns:a16="http://schemas.microsoft.com/office/drawing/2014/main" id="{A46E643C-764E-4E80-B88F-607CD2FDC308}"/>
                </a:ext>
              </a:extLst>
            </p:cNvPr>
            <p:cNvSpPr txBox="1"/>
            <p:nvPr/>
          </p:nvSpPr>
          <p:spPr>
            <a:xfrm>
              <a:off x="2226041" y="3083956"/>
              <a:ext cx="444352" cy="707886"/>
            </a:xfrm>
            <a:prstGeom prst="rect">
              <a:avLst/>
            </a:prstGeom>
            <a:noFill/>
          </p:spPr>
          <p:txBody>
            <a:bodyPr wrap="none" rtlCol="0">
              <a:spAutoFit/>
            </a:bodyPr>
            <a:lstStyle/>
            <a:p>
              <a:r>
                <a:rPr lang="en-US" sz="4000" dirty="0">
                  <a:solidFill>
                    <a:schemeClr val="bg1"/>
                  </a:solidFill>
                </a:rPr>
                <a:t>7</a:t>
              </a:r>
              <a:endParaRPr lang="en-US" dirty="0">
                <a:solidFill>
                  <a:schemeClr val="bg1"/>
                </a:solidFill>
              </a:endParaRPr>
            </a:p>
          </p:txBody>
        </p:sp>
        <p:sp>
          <p:nvSpPr>
            <p:cNvPr id="72" name="TextBox 71">
              <a:extLst>
                <a:ext uri="{FF2B5EF4-FFF2-40B4-BE49-F238E27FC236}">
                  <a16:creationId xmlns:a16="http://schemas.microsoft.com/office/drawing/2014/main" id="{2B7A75E4-1265-4CD7-86F0-55EB77B2FA54}"/>
                </a:ext>
              </a:extLst>
            </p:cNvPr>
            <p:cNvSpPr txBox="1"/>
            <p:nvPr/>
          </p:nvSpPr>
          <p:spPr>
            <a:xfrm>
              <a:off x="3755977" y="3081981"/>
              <a:ext cx="444352" cy="707886"/>
            </a:xfrm>
            <a:prstGeom prst="rect">
              <a:avLst/>
            </a:prstGeom>
            <a:noFill/>
          </p:spPr>
          <p:txBody>
            <a:bodyPr wrap="none" rtlCol="0">
              <a:spAutoFit/>
            </a:bodyPr>
            <a:lstStyle/>
            <a:p>
              <a:r>
                <a:rPr lang="en-US" sz="4000" dirty="0">
                  <a:solidFill>
                    <a:schemeClr val="bg1"/>
                  </a:solidFill>
                </a:rPr>
                <a:t>8</a:t>
              </a:r>
              <a:endParaRPr lang="en-US" dirty="0">
                <a:solidFill>
                  <a:schemeClr val="bg1"/>
                </a:solidFill>
              </a:endParaRPr>
            </a:p>
          </p:txBody>
        </p:sp>
        <p:sp>
          <p:nvSpPr>
            <p:cNvPr id="73" name="TextBox 72">
              <a:extLst>
                <a:ext uri="{FF2B5EF4-FFF2-40B4-BE49-F238E27FC236}">
                  <a16:creationId xmlns:a16="http://schemas.microsoft.com/office/drawing/2014/main" id="{436D111E-5689-400D-A3B6-D010F5FADF92}"/>
                </a:ext>
              </a:extLst>
            </p:cNvPr>
            <p:cNvSpPr txBox="1"/>
            <p:nvPr/>
          </p:nvSpPr>
          <p:spPr>
            <a:xfrm>
              <a:off x="1464052" y="3865742"/>
              <a:ext cx="444352" cy="707886"/>
            </a:xfrm>
            <a:prstGeom prst="rect">
              <a:avLst/>
            </a:prstGeom>
            <a:noFill/>
          </p:spPr>
          <p:txBody>
            <a:bodyPr wrap="none" rtlCol="0">
              <a:spAutoFit/>
            </a:bodyPr>
            <a:lstStyle/>
            <a:p>
              <a:r>
                <a:rPr lang="en-US" sz="4000" dirty="0">
                  <a:solidFill>
                    <a:schemeClr val="bg1"/>
                  </a:solidFill>
                </a:rPr>
                <a:t>9</a:t>
              </a:r>
              <a:endParaRPr lang="en-US" dirty="0">
                <a:solidFill>
                  <a:schemeClr val="bg1"/>
                </a:solidFill>
              </a:endParaRPr>
            </a:p>
          </p:txBody>
        </p:sp>
      </p:grpSp>
      <p:sp>
        <p:nvSpPr>
          <p:cNvPr id="151" name="TextBox 150">
            <a:extLst>
              <a:ext uri="{FF2B5EF4-FFF2-40B4-BE49-F238E27FC236}">
                <a16:creationId xmlns:a16="http://schemas.microsoft.com/office/drawing/2014/main" id="{34BB5633-A005-4EB0-95F7-9DD89F16BF88}"/>
              </a:ext>
            </a:extLst>
          </p:cNvPr>
          <p:cNvSpPr txBox="1"/>
          <p:nvPr/>
        </p:nvSpPr>
        <p:spPr>
          <a:xfrm>
            <a:off x="5406567" y="5591820"/>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
        <p:nvSpPr>
          <p:cNvPr id="152" name="TextBox 151">
            <a:extLst>
              <a:ext uri="{FF2B5EF4-FFF2-40B4-BE49-F238E27FC236}">
                <a16:creationId xmlns:a16="http://schemas.microsoft.com/office/drawing/2014/main" id="{44AC292A-FBEB-4CCC-ADD4-9EA4B7739735}"/>
              </a:ext>
            </a:extLst>
          </p:cNvPr>
          <p:cNvSpPr txBox="1"/>
          <p:nvPr/>
        </p:nvSpPr>
        <p:spPr>
          <a:xfrm>
            <a:off x="9122099" y="5599646"/>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
        <p:nvSpPr>
          <p:cNvPr id="74" name="Rectangle 73">
            <a:extLst>
              <a:ext uri="{FF2B5EF4-FFF2-40B4-BE49-F238E27FC236}">
                <a16:creationId xmlns:a16="http://schemas.microsoft.com/office/drawing/2014/main" id="{23E2339D-ADB5-4759-ADEF-3A2F14BC7561}"/>
              </a:ext>
            </a:extLst>
          </p:cNvPr>
          <p:cNvSpPr/>
          <p:nvPr/>
        </p:nvSpPr>
        <p:spPr>
          <a:xfrm>
            <a:off x="4749006" y="4935358"/>
            <a:ext cx="623670" cy="586244"/>
          </a:xfrm>
          <a:prstGeom prst="rect">
            <a:avLst/>
          </a:prstGeom>
          <a:noFill/>
          <a:ln w="57150">
            <a:solidFill>
              <a:srgbClr val="FF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41325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2712872" cy="4362787"/>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Proceed for all POSTNET values 0-9.</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DB622-3E63-45FA-BD20-ADB49517937B}"/>
              </a:ext>
            </a:extLst>
          </p:cNvPr>
          <p:cNvSpPr txBox="1"/>
          <p:nvPr/>
        </p:nvSpPr>
        <p:spPr>
          <a:xfrm>
            <a:off x="3698778" y="2644828"/>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11" name="Rectangle 10">
            <a:extLst>
              <a:ext uri="{FF2B5EF4-FFF2-40B4-BE49-F238E27FC236}">
                <a16:creationId xmlns:a16="http://schemas.microsoft.com/office/drawing/2014/main" id="{8DD03DDF-D028-4B5F-B2F4-F5AAA2CC4072}"/>
              </a:ext>
            </a:extLst>
          </p:cNvPr>
          <p:cNvSpPr/>
          <p:nvPr/>
        </p:nvSpPr>
        <p:spPr>
          <a:xfrm>
            <a:off x="4745857" y="3025819"/>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2" name="Rectangle 11">
            <a:extLst>
              <a:ext uri="{FF2B5EF4-FFF2-40B4-BE49-F238E27FC236}">
                <a16:creationId xmlns:a16="http://schemas.microsoft.com/office/drawing/2014/main" id="{7E40A64B-8F94-4EF0-A021-2AB2D30A5A47}"/>
              </a:ext>
            </a:extLst>
          </p:cNvPr>
          <p:cNvSpPr/>
          <p:nvPr/>
        </p:nvSpPr>
        <p:spPr>
          <a:xfrm>
            <a:off x="5376142" y="302221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13" name="Rectangle 12">
            <a:extLst>
              <a:ext uri="{FF2B5EF4-FFF2-40B4-BE49-F238E27FC236}">
                <a16:creationId xmlns:a16="http://schemas.microsoft.com/office/drawing/2014/main" id="{79311176-30CB-4D26-A295-8A7807794589}"/>
              </a:ext>
            </a:extLst>
          </p:cNvPr>
          <p:cNvSpPr/>
          <p:nvPr/>
        </p:nvSpPr>
        <p:spPr>
          <a:xfrm>
            <a:off x="6006427" y="301860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14" name="Rectangle 13">
            <a:extLst>
              <a:ext uri="{FF2B5EF4-FFF2-40B4-BE49-F238E27FC236}">
                <a16:creationId xmlns:a16="http://schemas.microsoft.com/office/drawing/2014/main" id="{472AD47E-03AC-48CE-8226-8012CBB9CCE0}"/>
              </a:ext>
            </a:extLst>
          </p:cNvPr>
          <p:cNvSpPr/>
          <p:nvPr/>
        </p:nvSpPr>
        <p:spPr>
          <a:xfrm>
            <a:off x="6636711" y="301499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15" name="Rectangle 14">
            <a:extLst>
              <a:ext uri="{FF2B5EF4-FFF2-40B4-BE49-F238E27FC236}">
                <a16:creationId xmlns:a16="http://schemas.microsoft.com/office/drawing/2014/main" id="{F1481295-AEE2-42F7-B289-E1076E11A6FB}"/>
              </a:ext>
            </a:extLst>
          </p:cNvPr>
          <p:cNvSpPr/>
          <p:nvPr/>
        </p:nvSpPr>
        <p:spPr>
          <a:xfrm>
            <a:off x="4746474" y="365605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20" name="Rectangle 19">
            <a:extLst>
              <a:ext uri="{FF2B5EF4-FFF2-40B4-BE49-F238E27FC236}">
                <a16:creationId xmlns:a16="http://schemas.microsoft.com/office/drawing/2014/main" id="{2D9D03A8-CE99-406E-A1D2-8C7D8D199D0C}"/>
              </a:ext>
            </a:extLst>
          </p:cNvPr>
          <p:cNvSpPr/>
          <p:nvPr/>
        </p:nvSpPr>
        <p:spPr>
          <a:xfrm>
            <a:off x="5376759" y="365244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1" name="Rectangle 20">
            <a:extLst>
              <a:ext uri="{FF2B5EF4-FFF2-40B4-BE49-F238E27FC236}">
                <a16:creationId xmlns:a16="http://schemas.microsoft.com/office/drawing/2014/main" id="{D0C5F9BB-F302-4014-8924-7D21CC38C94B}"/>
              </a:ext>
            </a:extLst>
          </p:cNvPr>
          <p:cNvSpPr/>
          <p:nvPr/>
        </p:nvSpPr>
        <p:spPr>
          <a:xfrm>
            <a:off x="6007043" y="364883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2" name="Rectangle 21">
            <a:extLst>
              <a:ext uri="{FF2B5EF4-FFF2-40B4-BE49-F238E27FC236}">
                <a16:creationId xmlns:a16="http://schemas.microsoft.com/office/drawing/2014/main" id="{95BDF4C5-DC77-4FE7-8480-EF5DE60948B8}"/>
              </a:ext>
            </a:extLst>
          </p:cNvPr>
          <p:cNvSpPr/>
          <p:nvPr/>
        </p:nvSpPr>
        <p:spPr>
          <a:xfrm>
            <a:off x="6637328" y="364522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3" name="Rectangle 22">
            <a:extLst>
              <a:ext uri="{FF2B5EF4-FFF2-40B4-BE49-F238E27FC236}">
                <a16:creationId xmlns:a16="http://schemas.microsoft.com/office/drawing/2014/main" id="{52B9A8DF-8F79-4EB9-AA94-48CD02B13669}"/>
              </a:ext>
            </a:extLst>
          </p:cNvPr>
          <p:cNvSpPr/>
          <p:nvPr/>
        </p:nvSpPr>
        <p:spPr>
          <a:xfrm>
            <a:off x="4747091" y="428628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4" name="Rectangle 23">
            <a:extLst>
              <a:ext uri="{FF2B5EF4-FFF2-40B4-BE49-F238E27FC236}">
                <a16:creationId xmlns:a16="http://schemas.microsoft.com/office/drawing/2014/main" id="{53002A09-9268-4E9E-A771-4B0443008F41}"/>
              </a:ext>
            </a:extLst>
          </p:cNvPr>
          <p:cNvSpPr/>
          <p:nvPr/>
        </p:nvSpPr>
        <p:spPr>
          <a:xfrm>
            <a:off x="5377376" y="42826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5" name="Rectangle 24">
            <a:extLst>
              <a:ext uri="{FF2B5EF4-FFF2-40B4-BE49-F238E27FC236}">
                <a16:creationId xmlns:a16="http://schemas.microsoft.com/office/drawing/2014/main" id="{4ECF81E0-2BE2-40E8-9BD6-B28EDF34183F}"/>
              </a:ext>
            </a:extLst>
          </p:cNvPr>
          <p:cNvSpPr/>
          <p:nvPr/>
        </p:nvSpPr>
        <p:spPr>
          <a:xfrm>
            <a:off x="6007660" y="427906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6" name="Rectangle 25">
            <a:extLst>
              <a:ext uri="{FF2B5EF4-FFF2-40B4-BE49-F238E27FC236}">
                <a16:creationId xmlns:a16="http://schemas.microsoft.com/office/drawing/2014/main" id="{BDC25C9D-C50D-4AC0-9622-20F60CC9F77D}"/>
              </a:ext>
            </a:extLst>
          </p:cNvPr>
          <p:cNvSpPr/>
          <p:nvPr/>
        </p:nvSpPr>
        <p:spPr>
          <a:xfrm>
            <a:off x="6637945" y="427545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7" name="Rectangle 26">
            <a:extLst>
              <a:ext uri="{FF2B5EF4-FFF2-40B4-BE49-F238E27FC236}">
                <a16:creationId xmlns:a16="http://schemas.microsoft.com/office/drawing/2014/main" id="{E41295C7-C26D-429A-9B99-B5287496ADFD}"/>
              </a:ext>
            </a:extLst>
          </p:cNvPr>
          <p:cNvSpPr/>
          <p:nvPr/>
        </p:nvSpPr>
        <p:spPr>
          <a:xfrm>
            <a:off x="4747708" y="491651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28" name="Rectangle 27">
            <a:extLst>
              <a:ext uri="{FF2B5EF4-FFF2-40B4-BE49-F238E27FC236}">
                <a16:creationId xmlns:a16="http://schemas.microsoft.com/office/drawing/2014/main" id="{24D31777-1732-47FF-A1BD-D42707A83887}"/>
              </a:ext>
            </a:extLst>
          </p:cNvPr>
          <p:cNvSpPr/>
          <p:nvPr/>
        </p:nvSpPr>
        <p:spPr>
          <a:xfrm>
            <a:off x="5377992" y="491290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29" name="Rectangle 28">
            <a:extLst>
              <a:ext uri="{FF2B5EF4-FFF2-40B4-BE49-F238E27FC236}">
                <a16:creationId xmlns:a16="http://schemas.microsoft.com/office/drawing/2014/main" id="{027A4C34-DAB7-4FF6-9E94-C5B6F7AFF001}"/>
              </a:ext>
            </a:extLst>
          </p:cNvPr>
          <p:cNvSpPr/>
          <p:nvPr/>
        </p:nvSpPr>
        <p:spPr>
          <a:xfrm>
            <a:off x="6008277" y="490929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30" name="Rectangle 29">
            <a:extLst>
              <a:ext uri="{FF2B5EF4-FFF2-40B4-BE49-F238E27FC236}">
                <a16:creationId xmlns:a16="http://schemas.microsoft.com/office/drawing/2014/main" id="{9939BEBB-4DB5-485C-A9F3-D10A6296ECB1}"/>
              </a:ext>
            </a:extLst>
          </p:cNvPr>
          <p:cNvSpPr/>
          <p:nvPr/>
        </p:nvSpPr>
        <p:spPr>
          <a:xfrm>
            <a:off x="6638562" y="490568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cxnSp>
        <p:nvCxnSpPr>
          <p:cNvPr id="31" name="Straight Connector 30">
            <a:extLst>
              <a:ext uri="{FF2B5EF4-FFF2-40B4-BE49-F238E27FC236}">
                <a16:creationId xmlns:a16="http://schemas.microsoft.com/office/drawing/2014/main" id="{F41E0823-EE66-47B5-AC90-699B904A1B30}"/>
              </a:ext>
            </a:extLst>
          </p:cNvPr>
          <p:cNvCxnSpPr/>
          <p:nvPr/>
        </p:nvCxnSpPr>
        <p:spPr>
          <a:xfrm flipH="1" flipV="1">
            <a:off x="4286609" y="2559353"/>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AF71CFA-489A-4E97-8EFC-62F73F6EA3DC}"/>
              </a:ext>
            </a:extLst>
          </p:cNvPr>
          <p:cNvSpPr txBox="1"/>
          <p:nvPr/>
        </p:nvSpPr>
        <p:spPr>
          <a:xfrm>
            <a:off x="4167626" y="2245760"/>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33" name="TextBox 32">
            <a:extLst>
              <a:ext uri="{FF2B5EF4-FFF2-40B4-BE49-F238E27FC236}">
                <a16:creationId xmlns:a16="http://schemas.microsoft.com/office/drawing/2014/main" id="{FF889DBC-37B9-4FFC-AF81-B8D8762B593F}"/>
              </a:ext>
            </a:extLst>
          </p:cNvPr>
          <p:cNvSpPr txBox="1"/>
          <p:nvPr/>
        </p:nvSpPr>
        <p:spPr>
          <a:xfrm>
            <a:off x="4759522" y="258924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4" name="TextBox 33">
            <a:extLst>
              <a:ext uri="{FF2B5EF4-FFF2-40B4-BE49-F238E27FC236}">
                <a16:creationId xmlns:a16="http://schemas.microsoft.com/office/drawing/2014/main" id="{0E90B8AB-F4A1-44A5-8150-D7F1C21ED8B1}"/>
              </a:ext>
            </a:extLst>
          </p:cNvPr>
          <p:cNvSpPr txBox="1"/>
          <p:nvPr/>
        </p:nvSpPr>
        <p:spPr>
          <a:xfrm>
            <a:off x="5390002" y="2591708"/>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5" name="TextBox 34">
            <a:extLst>
              <a:ext uri="{FF2B5EF4-FFF2-40B4-BE49-F238E27FC236}">
                <a16:creationId xmlns:a16="http://schemas.microsoft.com/office/drawing/2014/main" id="{B41A4003-03B6-468E-AE45-615FD357DB24}"/>
              </a:ext>
            </a:extLst>
          </p:cNvPr>
          <p:cNvSpPr txBox="1"/>
          <p:nvPr/>
        </p:nvSpPr>
        <p:spPr>
          <a:xfrm>
            <a:off x="6020482" y="259417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36" name="TextBox 35">
            <a:extLst>
              <a:ext uri="{FF2B5EF4-FFF2-40B4-BE49-F238E27FC236}">
                <a16:creationId xmlns:a16="http://schemas.microsoft.com/office/drawing/2014/main" id="{C7BE1A19-D1A3-4990-8930-97957F41648E}"/>
              </a:ext>
            </a:extLst>
          </p:cNvPr>
          <p:cNvSpPr txBox="1"/>
          <p:nvPr/>
        </p:nvSpPr>
        <p:spPr>
          <a:xfrm>
            <a:off x="6650962" y="259664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37" name="TextBox 36">
            <a:extLst>
              <a:ext uri="{FF2B5EF4-FFF2-40B4-BE49-F238E27FC236}">
                <a16:creationId xmlns:a16="http://schemas.microsoft.com/office/drawing/2014/main" id="{FB96DCB2-625C-4B16-B267-D3572685B687}"/>
              </a:ext>
            </a:extLst>
          </p:cNvPr>
          <p:cNvSpPr txBox="1"/>
          <p:nvPr/>
        </p:nvSpPr>
        <p:spPr>
          <a:xfrm>
            <a:off x="4139929" y="313788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8" name="TextBox 37">
            <a:extLst>
              <a:ext uri="{FF2B5EF4-FFF2-40B4-BE49-F238E27FC236}">
                <a16:creationId xmlns:a16="http://schemas.microsoft.com/office/drawing/2014/main" id="{ADF1595D-9CA2-4641-BD56-018F6F2B2FC6}"/>
              </a:ext>
            </a:extLst>
          </p:cNvPr>
          <p:cNvSpPr txBox="1"/>
          <p:nvPr/>
        </p:nvSpPr>
        <p:spPr>
          <a:xfrm>
            <a:off x="4140999" y="377102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9" name="TextBox 38">
            <a:extLst>
              <a:ext uri="{FF2B5EF4-FFF2-40B4-BE49-F238E27FC236}">
                <a16:creationId xmlns:a16="http://schemas.microsoft.com/office/drawing/2014/main" id="{68463C5F-54A7-4082-9147-24AF8D34A989}"/>
              </a:ext>
            </a:extLst>
          </p:cNvPr>
          <p:cNvSpPr txBox="1"/>
          <p:nvPr/>
        </p:nvSpPr>
        <p:spPr>
          <a:xfrm>
            <a:off x="4142070" y="440417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40" name="TextBox 39">
            <a:extLst>
              <a:ext uri="{FF2B5EF4-FFF2-40B4-BE49-F238E27FC236}">
                <a16:creationId xmlns:a16="http://schemas.microsoft.com/office/drawing/2014/main" id="{626BE111-23A5-4540-9CC3-CDD14C6CEB46}"/>
              </a:ext>
            </a:extLst>
          </p:cNvPr>
          <p:cNvSpPr txBox="1"/>
          <p:nvPr/>
        </p:nvSpPr>
        <p:spPr>
          <a:xfrm>
            <a:off x="4143140" y="502199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41" name="TextBox 40">
            <a:extLst>
              <a:ext uri="{FF2B5EF4-FFF2-40B4-BE49-F238E27FC236}">
                <a16:creationId xmlns:a16="http://schemas.microsoft.com/office/drawing/2014/main" id="{1D2DFE2B-8C0C-411C-9A45-69C48814451D}"/>
              </a:ext>
            </a:extLst>
          </p:cNvPr>
          <p:cNvSpPr txBox="1"/>
          <p:nvPr/>
        </p:nvSpPr>
        <p:spPr>
          <a:xfrm>
            <a:off x="7400849" y="2667974"/>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42" name="Rectangle 41">
            <a:extLst>
              <a:ext uri="{FF2B5EF4-FFF2-40B4-BE49-F238E27FC236}">
                <a16:creationId xmlns:a16="http://schemas.microsoft.com/office/drawing/2014/main" id="{02A0C4E8-BE67-4E46-9D1F-1AB705EE3CEC}"/>
              </a:ext>
            </a:extLst>
          </p:cNvPr>
          <p:cNvSpPr/>
          <p:nvPr/>
        </p:nvSpPr>
        <p:spPr>
          <a:xfrm>
            <a:off x="8448115" y="303060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3" name="Rectangle 42">
            <a:extLst>
              <a:ext uri="{FF2B5EF4-FFF2-40B4-BE49-F238E27FC236}">
                <a16:creationId xmlns:a16="http://schemas.microsoft.com/office/drawing/2014/main" id="{F2165507-20B4-4AC9-9433-5B4AE706453B}"/>
              </a:ext>
            </a:extLst>
          </p:cNvPr>
          <p:cNvSpPr/>
          <p:nvPr/>
        </p:nvSpPr>
        <p:spPr>
          <a:xfrm>
            <a:off x="9078399" y="302699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4" name="Rectangle 43">
            <a:extLst>
              <a:ext uri="{FF2B5EF4-FFF2-40B4-BE49-F238E27FC236}">
                <a16:creationId xmlns:a16="http://schemas.microsoft.com/office/drawing/2014/main" id="{A690D577-94F8-49CC-AF9C-285A06744DA8}"/>
              </a:ext>
            </a:extLst>
          </p:cNvPr>
          <p:cNvSpPr/>
          <p:nvPr/>
        </p:nvSpPr>
        <p:spPr>
          <a:xfrm>
            <a:off x="9708684" y="302338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45" name="Rectangle 44">
            <a:extLst>
              <a:ext uri="{FF2B5EF4-FFF2-40B4-BE49-F238E27FC236}">
                <a16:creationId xmlns:a16="http://schemas.microsoft.com/office/drawing/2014/main" id="{6DFF5312-E9A3-46A5-8085-75CE413124F2}"/>
              </a:ext>
            </a:extLst>
          </p:cNvPr>
          <p:cNvSpPr/>
          <p:nvPr/>
        </p:nvSpPr>
        <p:spPr>
          <a:xfrm>
            <a:off x="10338969" y="30197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6" name="Rectangle 45">
            <a:extLst>
              <a:ext uri="{FF2B5EF4-FFF2-40B4-BE49-F238E27FC236}">
                <a16:creationId xmlns:a16="http://schemas.microsoft.com/office/drawing/2014/main" id="{7CE493D8-5B33-4DB7-83E4-C9AD20960CE4}"/>
              </a:ext>
            </a:extLst>
          </p:cNvPr>
          <p:cNvSpPr/>
          <p:nvPr/>
        </p:nvSpPr>
        <p:spPr>
          <a:xfrm>
            <a:off x="8448732" y="366083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7" name="Rectangle 46">
            <a:extLst>
              <a:ext uri="{FF2B5EF4-FFF2-40B4-BE49-F238E27FC236}">
                <a16:creationId xmlns:a16="http://schemas.microsoft.com/office/drawing/2014/main" id="{16D117AD-D2E4-43F8-A397-C8018D495AD1}"/>
              </a:ext>
            </a:extLst>
          </p:cNvPr>
          <p:cNvSpPr/>
          <p:nvPr/>
        </p:nvSpPr>
        <p:spPr>
          <a:xfrm>
            <a:off x="9079016" y="365722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48" name="Rectangle 47">
            <a:extLst>
              <a:ext uri="{FF2B5EF4-FFF2-40B4-BE49-F238E27FC236}">
                <a16:creationId xmlns:a16="http://schemas.microsoft.com/office/drawing/2014/main" id="{E87AA151-0056-4436-8976-47BA2FF33A9A}"/>
              </a:ext>
            </a:extLst>
          </p:cNvPr>
          <p:cNvSpPr/>
          <p:nvPr/>
        </p:nvSpPr>
        <p:spPr>
          <a:xfrm>
            <a:off x="9709301" y="365361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49" name="Rectangle 48">
            <a:extLst>
              <a:ext uri="{FF2B5EF4-FFF2-40B4-BE49-F238E27FC236}">
                <a16:creationId xmlns:a16="http://schemas.microsoft.com/office/drawing/2014/main" id="{691477DA-5D12-4786-8861-C2FBD436C2AD}"/>
              </a:ext>
            </a:extLst>
          </p:cNvPr>
          <p:cNvSpPr/>
          <p:nvPr/>
        </p:nvSpPr>
        <p:spPr>
          <a:xfrm>
            <a:off x="10339585" y="365000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50" name="Rectangle 49">
            <a:extLst>
              <a:ext uri="{FF2B5EF4-FFF2-40B4-BE49-F238E27FC236}">
                <a16:creationId xmlns:a16="http://schemas.microsoft.com/office/drawing/2014/main" id="{BD9D36E1-800A-40E8-90DF-67CA0F937D31}"/>
              </a:ext>
            </a:extLst>
          </p:cNvPr>
          <p:cNvSpPr/>
          <p:nvPr/>
        </p:nvSpPr>
        <p:spPr>
          <a:xfrm>
            <a:off x="8449348" y="429106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51" name="Rectangle 50">
            <a:extLst>
              <a:ext uri="{FF2B5EF4-FFF2-40B4-BE49-F238E27FC236}">
                <a16:creationId xmlns:a16="http://schemas.microsoft.com/office/drawing/2014/main" id="{948F20C4-96BD-4F57-9E02-65745EE785BD}"/>
              </a:ext>
            </a:extLst>
          </p:cNvPr>
          <p:cNvSpPr/>
          <p:nvPr/>
        </p:nvSpPr>
        <p:spPr>
          <a:xfrm>
            <a:off x="9079633" y="428745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2" name="Rectangle 51">
            <a:extLst>
              <a:ext uri="{FF2B5EF4-FFF2-40B4-BE49-F238E27FC236}">
                <a16:creationId xmlns:a16="http://schemas.microsoft.com/office/drawing/2014/main" id="{5AAC7F5E-6C2A-41E1-A5BB-2376AE0EF042}"/>
              </a:ext>
            </a:extLst>
          </p:cNvPr>
          <p:cNvSpPr/>
          <p:nvPr/>
        </p:nvSpPr>
        <p:spPr>
          <a:xfrm>
            <a:off x="9709918" y="428384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3" name="Rectangle 52">
            <a:extLst>
              <a:ext uri="{FF2B5EF4-FFF2-40B4-BE49-F238E27FC236}">
                <a16:creationId xmlns:a16="http://schemas.microsoft.com/office/drawing/2014/main" id="{D50EDA79-63EE-4DB8-A018-906C844D6A35}"/>
              </a:ext>
            </a:extLst>
          </p:cNvPr>
          <p:cNvSpPr/>
          <p:nvPr/>
        </p:nvSpPr>
        <p:spPr>
          <a:xfrm>
            <a:off x="10340202" y="428023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4" name="Rectangle 53">
            <a:extLst>
              <a:ext uri="{FF2B5EF4-FFF2-40B4-BE49-F238E27FC236}">
                <a16:creationId xmlns:a16="http://schemas.microsoft.com/office/drawing/2014/main" id="{D2AEF779-0FC2-4407-94B5-3C969F15665F}"/>
              </a:ext>
            </a:extLst>
          </p:cNvPr>
          <p:cNvSpPr/>
          <p:nvPr/>
        </p:nvSpPr>
        <p:spPr>
          <a:xfrm>
            <a:off x="8449965" y="492129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5" name="Rectangle 54">
            <a:extLst>
              <a:ext uri="{FF2B5EF4-FFF2-40B4-BE49-F238E27FC236}">
                <a16:creationId xmlns:a16="http://schemas.microsoft.com/office/drawing/2014/main" id="{21F60CC2-E7C7-4EB2-9AF0-07FF9A49D474}"/>
              </a:ext>
            </a:extLst>
          </p:cNvPr>
          <p:cNvSpPr/>
          <p:nvPr/>
        </p:nvSpPr>
        <p:spPr>
          <a:xfrm>
            <a:off x="9080250" y="491768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56" name="Rectangle 55">
            <a:extLst>
              <a:ext uri="{FF2B5EF4-FFF2-40B4-BE49-F238E27FC236}">
                <a16:creationId xmlns:a16="http://schemas.microsoft.com/office/drawing/2014/main" id="{F7F72B28-8A9A-4B4E-89DA-23F04583A386}"/>
              </a:ext>
            </a:extLst>
          </p:cNvPr>
          <p:cNvSpPr/>
          <p:nvPr/>
        </p:nvSpPr>
        <p:spPr>
          <a:xfrm>
            <a:off x="9710534" y="491407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
        <p:nvSpPr>
          <p:cNvPr id="57" name="Rectangle 56">
            <a:extLst>
              <a:ext uri="{FF2B5EF4-FFF2-40B4-BE49-F238E27FC236}">
                <a16:creationId xmlns:a16="http://schemas.microsoft.com/office/drawing/2014/main" id="{065E52AE-5326-4D00-B4EE-80013CE52626}"/>
              </a:ext>
            </a:extLst>
          </p:cNvPr>
          <p:cNvSpPr/>
          <p:nvPr/>
        </p:nvSpPr>
        <p:spPr>
          <a:xfrm>
            <a:off x="10340819" y="4910468"/>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cxnSp>
        <p:nvCxnSpPr>
          <p:cNvPr id="58" name="Straight Connector 57">
            <a:extLst>
              <a:ext uri="{FF2B5EF4-FFF2-40B4-BE49-F238E27FC236}">
                <a16:creationId xmlns:a16="http://schemas.microsoft.com/office/drawing/2014/main" id="{CA0A85D6-EC4F-4AE4-879F-3BD89A5E704B}"/>
              </a:ext>
            </a:extLst>
          </p:cNvPr>
          <p:cNvCxnSpPr/>
          <p:nvPr/>
        </p:nvCxnSpPr>
        <p:spPr>
          <a:xfrm flipH="1" flipV="1">
            <a:off x="7988867" y="2564134"/>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195D91D6-0F8A-4341-8780-B760C2146354}"/>
              </a:ext>
            </a:extLst>
          </p:cNvPr>
          <p:cNvSpPr txBox="1"/>
          <p:nvPr/>
        </p:nvSpPr>
        <p:spPr>
          <a:xfrm>
            <a:off x="7924033" y="2267945"/>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60" name="TextBox 59">
            <a:extLst>
              <a:ext uri="{FF2B5EF4-FFF2-40B4-BE49-F238E27FC236}">
                <a16:creationId xmlns:a16="http://schemas.microsoft.com/office/drawing/2014/main" id="{9048FE45-67AB-40E4-8F8E-B2E466C01250}"/>
              </a:ext>
            </a:extLst>
          </p:cNvPr>
          <p:cNvSpPr txBox="1"/>
          <p:nvPr/>
        </p:nvSpPr>
        <p:spPr>
          <a:xfrm>
            <a:off x="8461780" y="259402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1" name="TextBox 60">
            <a:extLst>
              <a:ext uri="{FF2B5EF4-FFF2-40B4-BE49-F238E27FC236}">
                <a16:creationId xmlns:a16="http://schemas.microsoft.com/office/drawing/2014/main" id="{EF82A386-A528-4DC2-BA27-F0D4D5E599DB}"/>
              </a:ext>
            </a:extLst>
          </p:cNvPr>
          <p:cNvSpPr txBox="1"/>
          <p:nvPr/>
        </p:nvSpPr>
        <p:spPr>
          <a:xfrm>
            <a:off x="9092260" y="259648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2" name="TextBox 61">
            <a:extLst>
              <a:ext uri="{FF2B5EF4-FFF2-40B4-BE49-F238E27FC236}">
                <a16:creationId xmlns:a16="http://schemas.microsoft.com/office/drawing/2014/main" id="{CAB93AE2-62B3-4CE4-A8E0-BD6CF5DD52AB}"/>
              </a:ext>
            </a:extLst>
          </p:cNvPr>
          <p:cNvSpPr txBox="1"/>
          <p:nvPr/>
        </p:nvSpPr>
        <p:spPr>
          <a:xfrm>
            <a:off x="9722739" y="2598956"/>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3" name="TextBox 62">
            <a:extLst>
              <a:ext uri="{FF2B5EF4-FFF2-40B4-BE49-F238E27FC236}">
                <a16:creationId xmlns:a16="http://schemas.microsoft.com/office/drawing/2014/main" id="{36C11360-C2DC-4A9F-9431-70C14D6883D5}"/>
              </a:ext>
            </a:extLst>
          </p:cNvPr>
          <p:cNvSpPr txBox="1"/>
          <p:nvPr/>
        </p:nvSpPr>
        <p:spPr>
          <a:xfrm>
            <a:off x="10353219" y="2601424"/>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64" name="TextBox 63">
            <a:extLst>
              <a:ext uri="{FF2B5EF4-FFF2-40B4-BE49-F238E27FC236}">
                <a16:creationId xmlns:a16="http://schemas.microsoft.com/office/drawing/2014/main" id="{4C670AA9-7137-4434-8127-CD523DB0CDF6}"/>
              </a:ext>
            </a:extLst>
          </p:cNvPr>
          <p:cNvSpPr txBox="1"/>
          <p:nvPr/>
        </p:nvSpPr>
        <p:spPr>
          <a:xfrm>
            <a:off x="7842186" y="314266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5" name="TextBox 64">
            <a:extLst>
              <a:ext uri="{FF2B5EF4-FFF2-40B4-BE49-F238E27FC236}">
                <a16:creationId xmlns:a16="http://schemas.microsoft.com/office/drawing/2014/main" id="{CC2DB5DB-D8FC-4ABB-961A-01C526118491}"/>
              </a:ext>
            </a:extLst>
          </p:cNvPr>
          <p:cNvSpPr txBox="1"/>
          <p:nvPr/>
        </p:nvSpPr>
        <p:spPr>
          <a:xfrm>
            <a:off x="7843257" y="377581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6" name="TextBox 65">
            <a:extLst>
              <a:ext uri="{FF2B5EF4-FFF2-40B4-BE49-F238E27FC236}">
                <a16:creationId xmlns:a16="http://schemas.microsoft.com/office/drawing/2014/main" id="{601B2F3A-60DA-4D52-BCBB-4C2452D30EE8}"/>
              </a:ext>
            </a:extLst>
          </p:cNvPr>
          <p:cNvSpPr txBox="1"/>
          <p:nvPr/>
        </p:nvSpPr>
        <p:spPr>
          <a:xfrm>
            <a:off x="7844327" y="440895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7" name="TextBox 66">
            <a:extLst>
              <a:ext uri="{FF2B5EF4-FFF2-40B4-BE49-F238E27FC236}">
                <a16:creationId xmlns:a16="http://schemas.microsoft.com/office/drawing/2014/main" id="{6B581DB4-BED4-4D5E-A214-5A7D51F4174C}"/>
              </a:ext>
            </a:extLst>
          </p:cNvPr>
          <p:cNvSpPr txBox="1"/>
          <p:nvPr/>
        </p:nvSpPr>
        <p:spPr>
          <a:xfrm>
            <a:off x="7845397" y="502677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151" name="TextBox 150">
            <a:extLst>
              <a:ext uri="{FF2B5EF4-FFF2-40B4-BE49-F238E27FC236}">
                <a16:creationId xmlns:a16="http://schemas.microsoft.com/office/drawing/2014/main" id="{34BB5633-A005-4EB0-95F7-9DD89F16BF88}"/>
              </a:ext>
            </a:extLst>
          </p:cNvPr>
          <p:cNvSpPr txBox="1"/>
          <p:nvPr/>
        </p:nvSpPr>
        <p:spPr>
          <a:xfrm>
            <a:off x="5406567" y="5591820"/>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
        <p:nvSpPr>
          <p:cNvPr id="152" name="TextBox 151">
            <a:extLst>
              <a:ext uri="{FF2B5EF4-FFF2-40B4-BE49-F238E27FC236}">
                <a16:creationId xmlns:a16="http://schemas.microsoft.com/office/drawing/2014/main" id="{44AC292A-FBEB-4CCC-ADD4-9EA4B7739735}"/>
              </a:ext>
            </a:extLst>
          </p:cNvPr>
          <p:cNvSpPr txBox="1"/>
          <p:nvPr/>
        </p:nvSpPr>
        <p:spPr>
          <a:xfrm>
            <a:off x="9122099" y="5599646"/>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Tree>
    <p:extLst>
      <p:ext uri="{BB962C8B-B14F-4D97-AF65-F5344CB8AC3E}">
        <p14:creationId xmlns:p14="http://schemas.microsoft.com/office/powerpoint/2010/main" val="1075991358"/>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2712872" cy="4828008"/>
          </a:xfrm>
          <a:prstGeom prst="rect">
            <a:avLst/>
          </a:prstGeom>
        </p:spPr>
        <p:txBody>
          <a:bodyPr vert="horz" lIns="91440" tIns="45720" rIns="91440" bIns="45720" rtlCol="0" anchor="t">
            <a:normAutofit lnSpcReduction="10000"/>
          </a:bodyPr>
          <a:lstStyle/>
          <a:p>
            <a:pPr defTabSz="914400">
              <a:spcBef>
                <a:spcPct val="0"/>
              </a:spcBef>
              <a:spcAft>
                <a:spcPts val="600"/>
              </a:spcAft>
            </a:pPr>
            <a:r>
              <a:rPr lang="en-US" sz="2800" spc="30" dirty="0">
                <a:latin typeface="+mj-lt"/>
                <a:ea typeface="+mj-ea"/>
                <a:cs typeface="+mj-cs"/>
              </a:rPr>
              <a:t>What about everything else? We don’t care, because we aren’t using codes that aren’t 2-out-of-5.</a:t>
            </a:r>
          </a:p>
          <a:p>
            <a:pPr defTabSz="914400">
              <a:spcBef>
                <a:spcPct val="0"/>
              </a:spcBef>
              <a:spcAft>
                <a:spcPts val="600"/>
              </a:spcAft>
            </a:pPr>
            <a:endParaRPr lang="en-US" sz="2800" spc="30" dirty="0">
              <a:latin typeface="+mj-lt"/>
              <a:ea typeface="+mj-ea"/>
              <a:cs typeface="+mj-cs"/>
            </a:endParaRPr>
          </a:p>
          <a:p>
            <a:pPr defTabSz="914400">
              <a:spcBef>
                <a:spcPct val="0"/>
              </a:spcBef>
              <a:spcAft>
                <a:spcPts val="600"/>
              </a:spcAft>
            </a:pPr>
            <a:r>
              <a:rPr lang="en-US" sz="2800" spc="30" dirty="0">
                <a:latin typeface="+mj-lt"/>
                <a:ea typeface="+mj-ea"/>
                <a:cs typeface="+mj-cs"/>
              </a:rPr>
              <a:t>Don’t care states are X.</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DB622-3E63-45FA-BD20-ADB49517937B}"/>
              </a:ext>
            </a:extLst>
          </p:cNvPr>
          <p:cNvSpPr txBox="1"/>
          <p:nvPr/>
        </p:nvSpPr>
        <p:spPr>
          <a:xfrm>
            <a:off x="3698778" y="2644828"/>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11" name="Rectangle 10">
            <a:extLst>
              <a:ext uri="{FF2B5EF4-FFF2-40B4-BE49-F238E27FC236}">
                <a16:creationId xmlns:a16="http://schemas.microsoft.com/office/drawing/2014/main" id="{8DD03DDF-D028-4B5F-B2F4-F5AAA2CC4072}"/>
              </a:ext>
            </a:extLst>
          </p:cNvPr>
          <p:cNvSpPr/>
          <p:nvPr/>
        </p:nvSpPr>
        <p:spPr>
          <a:xfrm>
            <a:off x="4745857" y="3025819"/>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12" name="Rectangle 11">
            <a:extLst>
              <a:ext uri="{FF2B5EF4-FFF2-40B4-BE49-F238E27FC236}">
                <a16:creationId xmlns:a16="http://schemas.microsoft.com/office/drawing/2014/main" id="{7E40A64B-8F94-4EF0-A021-2AB2D30A5A47}"/>
              </a:ext>
            </a:extLst>
          </p:cNvPr>
          <p:cNvSpPr/>
          <p:nvPr/>
        </p:nvSpPr>
        <p:spPr>
          <a:xfrm>
            <a:off x="5376142" y="302221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13" name="Rectangle 12">
            <a:extLst>
              <a:ext uri="{FF2B5EF4-FFF2-40B4-BE49-F238E27FC236}">
                <a16:creationId xmlns:a16="http://schemas.microsoft.com/office/drawing/2014/main" id="{79311176-30CB-4D26-A295-8A7807794589}"/>
              </a:ext>
            </a:extLst>
          </p:cNvPr>
          <p:cNvSpPr/>
          <p:nvPr/>
        </p:nvSpPr>
        <p:spPr>
          <a:xfrm>
            <a:off x="6006427" y="301860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14" name="Rectangle 13">
            <a:extLst>
              <a:ext uri="{FF2B5EF4-FFF2-40B4-BE49-F238E27FC236}">
                <a16:creationId xmlns:a16="http://schemas.microsoft.com/office/drawing/2014/main" id="{472AD47E-03AC-48CE-8226-8012CBB9CCE0}"/>
              </a:ext>
            </a:extLst>
          </p:cNvPr>
          <p:cNvSpPr/>
          <p:nvPr/>
        </p:nvSpPr>
        <p:spPr>
          <a:xfrm>
            <a:off x="6636711" y="301499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15" name="Rectangle 14">
            <a:extLst>
              <a:ext uri="{FF2B5EF4-FFF2-40B4-BE49-F238E27FC236}">
                <a16:creationId xmlns:a16="http://schemas.microsoft.com/office/drawing/2014/main" id="{F1481295-AEE2-42F7-B289-E1076E11A6FB}"/>
              </a:ext>
            </a:extLst>
          </p:cNvPr>
          <p:cNvSpPr/>
          <p:nvPr/>
        </p:nvSpPr>
        <p:spPr>
          <a:xfrm>
            <a:off x="4746474" y="365605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20" name="Rectangle 19">
            <a:extLst>
              <a:ext uri="{FF2B5EF4-FFF2-40B4-BE49-F238E27FC236}">
                <a16:creationId xmlns:a16="http://schemas.microsoft.com/office/drawing/2014/main" id="{2D9D03A8-CE99-406E-A1D2-8C7D8D199D0C}"/>
              </a:ext>
            </a:extLst>
          </p:cNvPr>
          <p:cNvSpPr/>
          <p:nvPr/>
        </p:nvSpPr>
        <p:spPr>
          <a:xfrm>
            <a:off x="5376759" y="365244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1" name="Rectangle 20">
            <a:extLst>
              <a:ext uri="{FF2B5EF4-FFF2-40B4-BE49-F238E27FC236}">
                <a16:creationId xmlns:a16="http://schemas.microsoft.com/office/drawing/2014/main" id="{D0C5F9BB-F302-4014-8924-7D21CC38C94B}"/>
              </a:ext>
            </a:extLst>
          </p:cNvPr>
          <p:cNvSpPr/>
          <p:nvPr/>
        </p:nvSpPr>
        <p:spPr>
          <a:xfrm>
            <a:off x="6007043" y="364883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2" name="Rectangle 21">
            <a:extLst>
              <a:ext uri="{FF2B5EF4-FFF2-40B4-BE49-F238E27FC236}">
                <a16:creationId xmlns:a16="http://schemas.microsoft.com/office/drawing/2014/main" id="{95BDF4C5-DC77-4FE7-8480-EF5DE60948B8}"/>
              </a:ext>
            </a:extLst>
          </p:cNvPr>
          <p:cNvSpPr/>
          <p:nvPr/>
        </p:nvSpPr>
        <p:spPr>
          <a:xfrm>
            <a:off x="6637328" y="364522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3" name="Rectangle 22">
            <a:extLst>
              <a:ext uri="{FF2B5EF4-FFF2-40B4-BE49-F238E27FC236}">
                <a16:creationId xmlns:a16="http://schemas.microsoft.com/office/drawing/2014/main" id="{52B9A8DF-8F79-4EB9-AA94-48CD02B13669}"/>
              </a:ext>
            </a:extLst>
          </p:cNvPr>
          <p:cNvSpPr/>
          <p:nvPr/>
        </p:nvSpPr>
        <p:spPr>
          <a:xfrm>
            <a:off x="4747091" y="428628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4" name="Rectangle 23">
            <a:extLst>
              <a:ext uri="{FF2B5EF4-FFF2-40B4-BE49-F238E27FC236}">
                <a16:creationId xmlns:a16="http://schemas.microsoft.com/office/drawing/2014/main" id="{53002A09-9268-4E9E-A771-4B0443008F41}"/>
              </a:ext>
            </a:extLst>
          </p:cNvPr>
          <p:cNvSpPr/>
          <p:nvPr/>
        </p:nvSpPr>
        <p:spPr>
          <a:xfrm>
            <a:off x="5377376" y="42826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5" name="Rectangle 24">
            <a:extLst>
              <a:ext uri="{FF2B5EF4-FFF2-40B4-BE49-F238E27FC236}">
                <a16:creationId xmlns:a16="http://schemas.microsoft.com/office/drawing/2014/main" id="{4ECF81E0-2BE2-40E8-9BD6-B28EDF34183F}"/>
              </a:ext>
            </a:extLst>
          </p:cNvPr>
          <p:cNvSpPr/>
          <p:nvPr/>
        </p:nvSpPr>
        <p:spPr>
          <a:xfrm>
            <a:off x="6007660" y="427906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6" name="Rectangle 25">
            <a:extLst>
              <a:ext uri="{FF2B5EF4-FFF2-40B4-BE49-F238E27FC236}">
                <a16:creationId xmlns:a16="http://schemas.microsoft.com/office/drawing/2014/main" id="{BDC25C9D-C50D-4AC0-9622-20F60CC9F77D}"/>
              </a:ext>
            </a:extLst>
          </p:cNvPr>
          <p:cNvSpPr/>
          <p:nvPr/>
        </p:nvSpPr>
        <p:spPr>
          <a:xfrm>
            <a:off x="6637945" y="427545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7" name="Rectangle 26">
            <a:extLst>
              <a:ext uri="{FF2B5EF4-FFF2-40B4-BE49-F238E27FC236}">
                <a16:creationId xmlns:a16="http://schemas.microsoft.com/office/drawing/2014/main" id="{E41295C7-C26D-429A-9B99-B5287496ADFD}"/>
              </a:ext>
            </a:extLst>
          </p:cNvPr>
          <p:cNvSpPr/>
          <p:nvPr/>
        </p:nvSpPr>
        <p:spPr>
          <a:xfrm>
            <a:off x="4747708" y="491651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28" name="Rectangle 27">
            <a:extLst>
              <a:ext uri="{FF2B5EF4-FFF2-40B4-BE49-F238E27FC236}">
                <a16:creationId xmlns:a16="http://schemas.microsoft.com/office/drawing/2014/main" id="{24D31777-1732-47FF-A1BD-D42707A83887}"/>
              </a:ext>
            </a:extLst>
          </p:cNvPr>
          <p:cNvSpPr/>
          <p:nvPr/>
        </p:nvSpPr>
        <p:spPr>
          <a:xfrm>
            <a:off x="5377992" y="491290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9" name="Rectangle 28">
            <a:extLst>
              <a:ext uri="{FF2B5EF4-FFF2-40B4-BE49-F238E27FC236}">
                <a16:creationId xmlns:a16="http://schemas.microsoft.com/office/drawing/2014/main" id="{027A4C34-DAB7-4FF6-9E94-C5B6F7AFF001}"/>
              </a:ext>
            </a:extLst>
          </p:cNvPr>
          <p:cNvSpPr/>
          <p:nvPr/>
        </p:nvSpPr>
        <p:spPr>
          <a:xfrm>
            <a:off x="6008277" y="490929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30" name="Rectangle 29">
            <a:extLst>
              <a:ext uri="{FF2B5EF4-FFF2-40B4-BE49-F238E27FC236}">
                <a16:creationId xmlns:a16="http://schemas.microsoft.com/office/drawing/2014/main" id="{9939BEBB-4DB5-485C-A9F3-D10A6296ECB1}"/>
              </a:ext>
            </a:extLst>
          </p:cNvPr>
          <p:cNvSpPr/>
          <p:nvPr/>
        </p:nvSpPr>
        <p:spPr>
          <a:xfrm>
            <a:off x="6638562" y="490568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cxnSp>
        <p:nvCxnSpPr>
          <p:cNvPr id="31" name="Straight Connector 30">
            <a:extLst>
              <a:ext uri="{FF2B5EF4-FFF2-40B4-BE49-F238E27FC236}">
                <a16:creationId xmlns:a16="http://schemas.microsoft.com/office/drawing/2014/main" id="{F41E0823-EE66-47B5-AC90-699B904A1B30}"/>
              </a:ext>
            </a:extLst>
          </p:cNvPr>
          <p:cNvCxnSpPr/>
          <p:nvPr/>
        </p:nvCxnSpPr>
        <p:spPr>
          <a:xfrm flipH="1" flipV="1">
            <a:off x="4286609" y="2559353"/>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AF71CFA-489A-4E97-8EFC-62F73F6EA3DC}"/>
              </a:ext>
            </a:extLst>
          </p:cNvPr>
          <p:cNvSpPr txBox="1"/>
          <p:nvPr/>
        </p:nvSpPr>
        <p:spPr>
          <a:xfrm>
            <a:off x="4167626" y="2245760"/>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33" name="TextBox 32">
            <a:extLst>
              <a:ext uri="{FF2B5EF4-FFF2-40B4-BE49-F238E27FC236}">
                <a16:creationId xmlns:a16="http://schemas.microsoft.com/office/drawing/2014/main" id="{FF889DBC-37B9-4FFC-AF81-B8D8762B593F}"/>
              </a:ext>
            </a:extLst>
          </p:cNvPr>
          <p:cNvSpPr txBox="1"/>
          <p:nvPr/>
        </p:nvSpPr>
        <p:spPr>
          <a:xfrm>
            <a:off x="4759522" y="258924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4" name="TextBox 33">
            <a:extLst>
              <a:ext uri="{FF2B5EF4-FFF2-40B4-BE49-F238E27FC236}">
                <a16:creationId xmlns:a16="http://schemas.microsoft.com/office/drawing/2014/main" id="{0E90B8AB-F4A1-44A5-8150-D7F1C21ED8B1}"/>
              </a:ext>
            </a:extLst>
          </p:cNvPr>
          <p:cNvSpPr txBox="1"/>
          <p:nvPr/>
        </p:nvSpPr>
        <p:spPr>
          <a:xfrm>
            <a:off x="5390002" y="2591708"/>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5" name="TextBox 34">
            <a:extLst>
              <a:ext uri="{FF2B5EF4-FFF2-40B4-BE49-F238E27FC236}">
                <a16:creationId xmlns:a16="http://schemas.microsoft.com/office/drawing/2014/main" id="{B41A4003-03B6-468E-AE45-615FD357DB24}"/>
              </a:ext>
            </a:extLst>
          </p:cNvPr>
          <p:cNvSpPr txBox="1"/>
          <p:nvPr/>
        </p:nvSpPr>
        <p:spPr>
          <a:xfrm>
            <a:off x="6020482" y="259417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36" name="TextBox 35">
            <a:extLst>
              <a:ext uri="{FF2B5EF4-FFF2-40B4-BE49-F238E27FC236}">
                <a16:creationId xmlns:a16="http://schemas.microsoft.com/office/drawing/2014/main" id="{C7BE1A19-D1A3-4990-8930-97957F41648E}"/>
              </a:ext>
            </a:extLst>
          </p:cNvPr>
          <p:cNvSpPr txBox="1"/>
          <p:nvPr/>
        </p:nvSpPr>
        <p:spPr>
          <a:xfrm>
            <a:off x="6650962" y="259664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37" name="TextBox 36">
            <a:extLst>
              <a:ext uri="{FF2B5EF4-FFF2-40B4-BE49-F238E27FC236}">
                <a16:creationId xmlns:a16="http://schemas.microsoft.com/office/drawing/2014/main" id="{FB96DCB2-625C-4B16-B267-D3572685B687}"/>
              </a:ext>
            </a:extLst>
          </p:cNvPr>
          <p:cNvSpPr txBox="1"/>
          <p:nvPr/>
        </p:nvSpPr>
        <p:spPr>
          <a:xfrm>
            <a:off x="4139929" y="313788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8" name="TextBox 37">
            <a:extLst>
              <a:ext uri="{FF2B5EF4-FFF2-40B4-BE49-F238E27FC236}">
                <a16:creationId xmlns:a16="http://schemas.microsoft.com/office/drawing/2014/main" id="{ADF1595D-9CA2-4641-BD56-018F6F2B2FC6}"/>
              </a:ext>
            </a:extLst>
          </p:cNvPr>
          <p:cNvSpPr txBox="1"/>
          <p:nvPr/>
        </p:nvSpPr>
        <p:spPr>
          <a:xfrm>
            <a:off x="4140999" y="377102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9" name="TextBox 38">
            <a:extLst>
              <a:ext uri="{FF2B5EF4-FFF2-40B4-BE49-F238E27FC236}">
                <a16:creationId xmlns:a16="http://schemas.microsoft.com/office/drawing/2014/main" id="{68463C5F-54A7-4082-9147-24AF8D34A989}"/>
              </a:ext>
            </a:extLst>
          </p:cNvPr>
          <p:cNvSpPr txBox="1"/>
          <p:nvPr/>
        </p:nvSpPr>
        <p:spPr>
          <a:xfrm>
            <a:off x="4142070" y="440417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40" name="TextBox 39">
            <a:extLst>
              <a:ext uri="{FF2B5EF4-FFF2-40B4-BE49-F238E27FC236}">
                <a16:creationId xmlns:a16="http://schemas.microsoft.com/office/drawing/2014/main" id="{626BE111-23A5-4540-9CC3-CDD14C6CEB46}"/>
              </a:ext>
            </a:extLst>
          </p:cNvPr>
          <p:cNvSpPr txBox="1"/>
          <p:nvPr/>
        </p:nvSpPr>
        <p:spPr>
          <a:xfrm>
            <a:off x="4143140" y="502199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41" name="TextBox 40">
            <a:extLst>
              <a:ext uri="{FF2B5EF4-FFF2-40B4-BE49-F238E27FC236}">
                <a16:creationId xmlns:a16="http://schemas.microsoft.com/office/drawing/2014/main" id="{1D2DFE2B-8C0C-411C-9A45-69C48814451D}"/>
              </a:ext>
            </a:extLst>
          </p:cNvPr>
          <p:cNvSpPr txBox="1"/>
          <p:nvPr/>
        </p:nvSpPr>
        <p:spPr>
          <a:xfrm>
            <a:off x="7400849" y="2667974"/>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42" name="Rectangle 41">
            <a:extLst>
              <a:ext uri="{FF2B5EF4-FFF2-40B4-BE49-F238E27FC236}">
                <a16:creationId xmlns:a16="http://schemas.microsoft.com/office/drawing/2014/main" id="{02A0C4E8-BE67-4E46-9D1F-1AB705EE3CEC}"/>
              </a:ext>
            </a:extLst>
          </p:cNvPr>
          <p:cNvSpPr/>
          <p:nvPr/>
        </p:nvSpPr>
        <p:spPr>
          <a:xfrm>
            <a:off x="8448115" y="303060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3" name="Rectangle 42">
            <a:extLst>
              <a:ext uri="{FF2B5EF4-FFF2-40B4-BE49-F238E27FC236}">
                <a16:creationId xmlns:a16="http://schemas.microsoft.com/office/drawing/2014/main" id="{F2165507-20B4-4AC9-9433-5B4AE706453B}"/>
              </a:ext>
            </a:extLst>
          </p:cNvPr>
          <p:cNvSpPr/>
          <p:nvPr/>
        </p:nvSpPr>
        <p:spPr>
          <a:xfrm>
            <a:off x="9078399" y="302699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4" name="Rectangle 43">
            <a:extLst>
              <a:ext uri="{FF2B5EF4-FFF2-40B4-BE49-F238E27FC236}">
                <a16:creationId xmlns:a16="http://schemas.microsoft.com/office/drawing/2014/main" id="{A690D577-94F8-49CC-AF9C-285A06744DA8}"/>
              </a:ext>
            </a:extLst>
          </p:cNvPr>
          <p:cNvSpPr/>
          <p:nvPr/>
        </p:nvSpPr>
        <p:spPr>
          <a:xfrm>
            <a:off x="9708684" y="302338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45" name="Rectangle 44">
            <a:extLst>
              <a:ext uri="{FF2B5EF4-FFF2-40B4-BE49-F238E27FC236}">
                <a16:creationId xmlns:a16="http://schemas.microsoft.com/office/drawing/2014/main" id="{6DFF5312-E9A3-46A5-8085-75CE413124F2}"/>
              </a:ext>
            </a:extLst>
          </p:cNvPr>
          <p:cNvSpPr/>
          <p:nvPr/>
        </p:nvSpPr>
        <p:spPr>
          <a:xfrm>
            <a:off x="10338969" y="30197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6" name="Rectangle 45">
            <a:extLst>
              <a:ext uri="{FF2B5EF4-FFF2-40B4-BE49-F238E27FC236}">
                <a16:creationId xmlns:a16="http://schemas.microsoft.com/office/drawing/2014/main" id="{7CE493D8-5B33-4DB7-83E4-C9AD20960CE4}"/>
              </a:ext>
            </a:extLst>
          </p:cNvPr>
          <p:cNvSpPr/>
          <p:nvPr/>
        </p:nvSpPr>
        <p:spPr>
          <a:xfrm>
            <a:off x="8448732" y="366083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7" name="Rectangle 46">
            <a:extLst>
              <a:ext uri="{FF2B5EF4-FFF2-40B4-BE49-F238E27FC236}">
                <a16:creationId xmlns:a16="http://schemas.microsoft.com/office/drawing/2014/main" id="{16D117AD-D2E4-43F8-A397-C8018D495AD1}"/>
              </a:ext>
            </a:extLst>
          </p:cNvPr>
          <p:cNvSpPr/>
          <p:nvPr/>
        </p:nvSpPr>
        <p:spPr>
          <a:xfrm>
            <a:off x="9079016" y="365722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48" name="Rectangle 47">
            <a:extLst>
              <a:ext uri="{FF2B5EF4-FFF2-40B4-BE49-F238E27FC236}">
                <a16:creationId xmlns:a16="http://schemas.microsoft.com/office/drawing/2014/main" id="{E87AA151-0056-4436-8976-47BA2FF33A9A}"/>
              </a:ext>
            </a:extLst>
          </p:cNvPr>
          <p:cNvSpPr/>
          <p:nvPr/>
        </p:nvSpPr>
        <p:spPr>
          <a:xfrm>
            <a:off x="9709301" y="365361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9" name="Rectangle 48">
            <a:extLst>
              <a:ext uri="{FF2B5EF4-FFF2-40B4-BE49-F238E27FC236}">
                <a16:creationId xmlns:a16="http://schemas.microsoft.com/office/drawing/2014/main" id="{691477DA-5D12-4786-8861-C2FBD436C2AD}"/>
              </a:ext>
            </a:extLst>
          </p:cNvPr>
          <p:cNvSpPr/>
          <p:nvPr/>
        </p:nvSpPr>
        <p:spPr>
          <a:xfrm>
            <a:off x="10339585" y="365000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50" name="Rectangle 49">
            <a:extLst>
              <a:ext uri="{FF2B5EF4-FFF2-40B4-BE49-F238E27FC236}">
                <a16:creationId xmlns:a16="http://schemas.microsoft.com/office/drawing/2014/main" id="{BD9D36E1-800A-40E8-90DF-67CA0F937D31}"/>
              </a:ext>
            </a:extLst>
          </p:cNvPr>
          <p:cNvSpPr/>
          <p:nvPr/>
        </p:nvSpPr>
        <p:spPr>
          <a:xfrm>
            <a:off x="8449348" y="429106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51" name="Rectangle 50">
            <a:extLst>
              <a:ext uri="{FF2B5EF4-FFF2-40B4-BE49-F238E27FC236}">
                <a16:creationId xmlns:a16="http://schemas.microsoft.com/office/drawing/2014/main" id="{948F20C4-96BD-4F57-9E02-65745EE785BD}"/>
              </a:ext>
            </a:extLst>
          </p:cNvPr>
          <p:cNvSpPr/>
          <p:nvPr/>
        </p:nvSpPr>
        <p:spPr>
          <a:xfrm>
            <a:off x="9079633" y="428745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2" name="Rectangle 51">
            <a:extLst>
              <a:ext uri="{FF2B5EF4-FFF2-40B4-BE49-F238E27FC236}">
                <a16:creationId xmlns:a16="http://schemas.microsoft.com/office/drawing/2014/main" id="{5AAC7F5E-6C2A-41E1-A5BB-2376AE0EF042}"/>
              </a:ext>
            </a:extLst>
          </p:cNvPr>
          <p:cNvSpPr/>
          <p:nvPr/>
        </p:nvSpPr>
        <p:spPr>
          <a:xfrm>
            <a:off x="9709918" y="428384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3" name="Rectangle 52">
            <a:extLst>
              <a:ext uri="{FF2B5EF4-FFF2-40B4-BE49-F238E27FC236}">
                <a16:creationId xmlns:a16="http://schemas.microsoft.com/office/drawing/2014/main" id="{D50EDA79-63EE-4DB8-A018-906C844D6A35}"/>
              </a:ext>
            </a:extLst>
          </p:cNvPr>
          <p:cNvSpPr/>
          <p:nvPr/>
        </p:nvSpPr>
        <p:spPr>
          <a:xfrm>
            <a:off x="10340202" y="428023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4" name="Rectangle 53">
            <a:extLst>
              <a:ext uri="{FF2B5EF4-FFF2-40B4-BE49-F238E27FC236}">
                <a16:creationId xmlns:a16="http://schemas.microsoft.com/office/drawing/2014/main" id="{D2AEF779-0FC2-4407-94B5-3C969F15665F}"/>
              </a:ext>
            </a:extLst>
          </p:cNvPr>
          <p:cNvSpPr/>
          <p:nvPr/>
        </p:nvSpPr>
        <p:spPr>
          <a:xfrm>
            <a:off x="8449965" y="492129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5" name="Rectangle 54">
            <a:extLst>
              <a:ext uri="{FF2B5EF4-FFF2-40B4-BE49-F238E27FC236}">
                <a16:creationId xmlns:a16="http://schemas.microsoft.com/office/drawing/2014/main" id="{21F60CC2-E7C7-4EB2-9AF0-07FF9A49D474}"/>
              </a:ext>
            </a:extLst>
          </p:cNvPr>
          <p:cNvSpPr/>
          <p:nvPr/>
        </p:nvSpPr>
        <p:spPr>
          <a:xfrm>
            <a:off x="9080250" y="491768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56" name="Rectangle 55">
            <a:extLst>
              <a:ext uri="{FF2B5EF4-FFF2-40B4-BE49-F238E27FC236}">
                <a16:creationId xmlns:a16="http://schemas.microsoft.com/office/drawing/2014/main" id="{F7F72B28-8A9A-4B4E-89DA-23F04583A386}"/>
              </a:ext>
            </a:extLst>
          </p:cNvPr>
          <p:cNvSpPr/>
          <p:nvPr/>
        </p:nvSpPr>
        <p:spPr>
          <a:xfrm>
            <a:off x="9710534" y="491407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7" name="Rectangle 56">
            <a:extLst>
              <a:ext uri="{FF2B5EF4-FFF2-40B4-BE49-F238E27FC236}">
                <a16:creationId xmlns:a16="http://schemas.microsoft.com/office/drawing/2014/main" id="{065E52AE-5326-4D00-B4EE-80013CE52626}"/>
              </a:ext>
            </a:extLst>
          </p:cNvPr>
          <p:cNvSpPr/>
          <p:nvPr/>
        </p:nvSpPr>
        <p:spPr>
          <a:xfrm>
            <a:off x="10340819" y="4910468"/>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cxnSp>
        <p:nvCxnSpPr>
          <p:cNvPr id="58" name="Straight Connector 57">
            <a:extLst>
              <a:ext uri="{FF2B5EF4-FFF2-40B4-BE49-F238E27FC236}">
                <a16:creationId xmlns:a16="http://schemas.microsoft.com/office/drawing/2014/main" id="{CA0A85D6-EC4F-4AE4-879F-3BD89A5E704B}"/>
              </a:ext>
            </a:extLst>
          </p:cNvPr>
          <p:cNvCxnSpPr/>
          <p:nvPr/>
        </p:nvCxnSpPr>
        <p:spPr>
          <a:xfrm flipH="1" flipV="1">
            <a:off x="7988867" y="2564134"/>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195D91D6-0F8A-4341-8780-B760C2146354}"/>
              </a:ext>
            </a:extLst>
          </p:cNvPr>
          <p:cNvSpPr txBox="1"/>
          <p:nvPr/>
        </p:nvSpPr>
        <p:spPr>
          <a:xfrm>
            <a:off x="7924033" y="2267945"/>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60" name="TextBox 59">
            <a:extLst>
              <a:ext uri="{FF2B5EF4-FFF2-40B4-BE49-F238E27FC236}">
                <a16:creationId xmlns:a16="http://schemas.microsoft.com/office/drawing/2014/main" id="{9048FE45-67AB-40E4-8F8E-B2E466C01250}"/>
              </a:ext>
            </a:extLst>
          </p:cNvPr>
          <p:cNvSpPr txBox="1"/>
          <p:nvPr/>
        </p:nvSpPr>
        <p:spPr>
          <a:xfrm>
            <a:off x="8461780" y="259402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1" name="TextBox 60">
            <a:extLst>
              <a:ext uri="{FF2B5EF4-FFF2-40B4-BE49-F238E27FC236}">
                <a16:creationId xmlns:a16="http://schemas.microsoft.com/office/drawing/2014/main" id="{EF82A386-A528-4DC2-BA27-F0D4D5E599DB}"/>
              </a:ext>
            </a:extLst>
          </p:cNvPr>
          <p:cNvSpPr txBox="1"/>
          <p:nvPr/>
        </p:nvSpPr>
        <p:spPr>
          <a:xfrm>
            <a:off x="9092260" y="259648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2" name="TextBox 61">
            <a:extLst>
              <a:ext uri="{FF2B5EF4-FFF2-40B4-BE49-F238E27FC236}">
                <a16:creationId xmlns:a16="http://schemas.microsoft.com/office/drawing/2014/main" id="{CAB93AE2-62B3-4CE4-A8E0-BD6CF5DD52AB}"/>
              </a:ext>
            </a:extLst>
          </p:cNvPr>
          <p:cNvSpPr txBox="1"/>
          <p:nvPr/>
        </p:nvSpPr>
        <p:spPr>
          <a:xfrm>
            <a:off x="9722739" y="2598956"/>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3" name="TextBox 62">
            <a:extLst>
              <a:ext uri="{FF2B5EF4-FFF2-40B4-BE49-F238E27FC236}">
                <a16:creationId xmlns:a16="http://schemas.microsoft.com/office/drawing/2014/main" id="{36C11360-C2DC-4A9F-9431-70C14D6883D5}"/>
              </a:ext>
            </a:extLst>
          </p:cNvPr>
          <p:cNvSpPr txBox="1"/>
          <p:nvPr/>
        </p:nvSpPr>
        <p:spPr>
          <a:xfrm>
            <a:off x="10353219" y="2601424"/>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64" name="TextBox 63">
            <a:extLst>
              <a:ext uri="{FF2B5EF4-FFF2-40B4-BE49-F238E27FC236}">
                <a16:creationId xmlns:a16="http://schemas.microsoft.com/office/drawing/2014/main" id="{4C670AA9-7137-4434-8127-CD523DB0CDF6}"/>
              </a:ext>
            </a:extLst>
          </p:cNvPr>
          <p:cNvSpPr txBox="1"/>
          <p:nvPr/>
        </p:nvSpPr>
        <p:spPr>
          <a:xfrm>
            <a:off x="7842186" y="314266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5" name="TextBox 64">
            <a:extLst>
              <a:ext uri="{FF2B5EF4-FFF2-40B4-BE49-F238E27FC236}">
                <a16:creationId xmlns:a16="http://schemas.microsoft.com/office/drawing/2014/main" id="{CC2DB5DB-D8FC-4ABB-961A-01C526118491}"/>
              </a:ext>
            </a:extLst>
          </p:cNvPr>
          <p:cNvSpPr txBox="1"/>
          <p:nvPr/>
        </p:nvSpPr>
        <p:spPr>
          <a:xfrm>
            <a:off x="7843257" y="377581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6" name="TextBox 65">
            <a:extLst>
              <a:ext uri="{FF2B5EF4-FFF2-40B4-BE49-F238E27FC236}">
                <a16:creationId xmlns:a16="http://schemas.microsoft.com/office/drawing/2014/main" id="{601B2F3A-60DA-4D52-BCBB-4C2452D30EE8}"/>
              </a:ext>
            </a:extLst>
          </p:cNvPr>
          <p:cNvSpPr txBox="1"/>
          <p:nvPr/>
        </p:nvSpPr>
        <p:spPr>
          <a:xfrm>
            <a:off x="7844327" y="440895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7" name="TextBox 66">
            <a:extLst>
              <a:ext uri="{FF2B5EF4-FFF2-40B4-BE49-F238E27FC236}">
                <a16:creationId xmlns:a16="http://schemas.microsoft.com/office/drawing/2014/main" id="{6B581DB4-BED4-4D5E-A214-5A7D51F4174C}"/>
              </a:ext>
            </a:extLst>
          </p:cNvPr>
          <p:cNvSpPr txBox="1"/>
          <p:nvPr/>
        </p:nvSpPr>
        <p:spPr>
          <a:xfrm>
            <a:off x="7845397" y="502677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151" name="TextBox 150">
            <a:extLst>
              <a:ext uri="{FF2B5EF4-FFF2-40B4-BE49-F238E27FC236}">
                <a16:creationId xmlns:a16="http://schemas.microsoft.com/office/drawing/2014/main" id="{34BB5633-A005-4EB0-95F7-9DD89F16BF88}"/>
              </a:ext>
            </a:extLst>
          </p:cNvPr>
          <p:cNvSpPr txBox="1"/>
          <p:nvPr/>
        </p:nvSpPr>
        <p:spPr>
          <a:xfrm>
            <a:off x="5406567" y="5591820"/>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
        <p:nvSpPr>
          <p:cNvPr id="152" name="TextBox 151">
            <a:extLst>
              <a:ext uri="{FF2B5EF4-FFF2-40B4-BE49-F238E27FC236}">
                <a16:creationId xmlns:a16="http://schemas.microsoft.com/office/drawing/2014/main" id="{44AC292A-FBEB-4CCC-ADD4-9EA4B7739735}"/>
              </a:ext>
            </a:extLst>
          </p:cNvPr>
          <p:cNvSpPr txBox="1"/>
          <p:nvPr/>
        </p:nvSpPr>
        <p:spPr>
          <a:xfrm>
            <a:off x="9122099" y="5599646"/>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Tree>
    <p:extLst>
      <p:ext uri="{BB962C8B-B14F-4D97-AF65-F5344CB8AC3E}">
        <p14:creationId xmlns:p14="http://schemas.microsoft.com/office/powerpoint/2010/main" val="168821145"/>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2712872" cy="4828008"/>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Now we can minimize by drawing boxes.</a:t>
            </a:r>
          </a:p>
          <a:p>
            <a:pPr defTabSz="914400">
              <a:spcBef>
                <a:spcPct val="0"/>
              </a:spcBef>
              <a:spcAft>
                <a:spcPts val="600"/>
              </a:spcAft>
            </a:pPr>
            <a:endParaRPr lang="en-US" sz="2800" spc="30" dirty="0">
              <a:latin typeface="+mj-lt"/>
              <a:ea typeface="+mj-ea"/>
              <a:cs typeface="+mj-cs"/>
            </a:endParaRPr>
          </a:p>
          <a:p>
            <a:pPr defTabSz="914400">
              <a:spcBef>
                <a:spcPct val="0"/>
              </a:spcBef>
              <a:spcAft>
                <a:spcPts val="600"/>
              </a:spcAft>
            </a:pPr>
            <a:r>
              <a:rPr lang="en-US" sz="2800" spc="30" dirty="0">
                <a:latin typeface="+mj-lt"/>
                <a:ea typeface="+mj-ea"/>
                <a:cs typeface="+mj-cs"/>
              </a:rPr>
              <a:t>Check Module 6 to see how you can draw boxes.</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EDB622-3E63-45FA-BD20-ADB49517937B}"/>
              </a:ext>
            </a:extLst>
          </p:cNvPr>
          <p:cNvSpPr txBox="1"/>
          <p:nvPr/>
        </p:nvSpPr>
        <p:spPr>
          <a:xfrm>
            <a:off x="3698778" y="2644828"/>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11" name="Rectangle 10">
            <a:extLst>
              <a:ext uri="{FF2B5EF4-FFF2-40B4-BE49-F238E27FC236}">
                <a16:creationId xmlns:a16="http://schemas.microsoft.com/office/drawing/2014/main" id="{8DD03DDF-D028-4B5F-B2F4-F5AAA2CC4072}"/>
              </a:ext>
            </a:extLst>
          </p:cNvPr>
          <p:cNvSpPr/>
          <p:nvPr/>
        </p:nvSpPr>
        <p:spPr>
          <a:xfrm>
            <a:off x="4745857" y="3025819"/>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12" name="Rectangle 11">
            <a:extLst>
              <a:ext uri="{FF2B5EF4-FFF2-40B4-BE49-F238E27FC236}">
                <a16:creationId xmlns:a16="http://schemas.microsoft.com/office/drawing/2014/main" id="{7E40A64B-8F94-4EF0-A021-2AB2D30A5A47}"/>
              </a:ext>
            </a:extLst>
          </p:cNvPr>
          <p:cNvSpPr/>
          <p:nvPr/>
        </p:nvSpPr>
        <p:spPr>
          <a:xfrm>
            <a:off x="5376142" y="302221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13" name="Rectangle 12">
            <a:extLst>
              <a:ext uri="{FF2B5EF4-FFF2-40B4-BE49-F238E27FC236}">
                <a16:creationId xmlns:a16="http://schemas.microsoft.com/office/drawing/2014/main" id="{79311176-30CB-4D26-A295-8A7807794589}"/>
              </a:ext>
            </a:extLst>
          </p:cNvPr>
          <p:cNvSpPr/>
          <p:nvPr/>
        </p:nvSpPr>
        <p:spPr>
          <a:xfrm>
            <a:off x="6006427" y="301860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14" name="Rectangle 13">
            <a:extLst>
              <a:ext uri="{FF2B5EF4-FFF2-40B4-BE49-F238E27FC236}">
                <a16:creationId xmlns:a16="http://schemas.microsoft.com/office/drawing/2014/main" id="{472AD47E-03AC-48CE-8226-8012CBB9CCE0}"/>
              </a:ext>
            </a:extLst>
          </p:cNvPr>
          <p:cNvSpPr/>
          <p:nvPr/>
        </p:nvSpPr>
        <p:spPr>
          <a:xfrm>
            <a:off x="6636711" y="301499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15" name="Rectangle 14">
            <a:extLst>
              <a:ext uri="{FF2B5EF4-FFF2-40B4-BE49-F238E27FC236}">
                <a16:creationId xmlns:a16="http://schemas.microsoft.com/office/drawing/2014/main" id="{F1481295-AEE2-42F7-B289-E1076E11A6FB}"/>
              </a:ext>
            </a:extLst>
          </p:cNvPr>
          <p:cNvSpPr/>
          <p:nvPr/>
        </p:nvSpPr>
        <p:spPr>
          <a:xfrm>
            <a:off x="4746474" y="365605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20" name="Rectangle 19">
            <a:extLst>
              <a:ext uri="{FF2B5EF4-FFF2-40B4-BE49-F238E27FC236}">
                <a16:creationId xmlns:a16="http://schemas.microsoft.com/office/drawing/2014/main" id="{2D9D03A8-CE99-406E-A1D2-8C7D8D199D0C}"/>
              </a:ext>
            </a:extLst>
          </p:cNvPr>
          <p:cNvSpPr/>
          <p:nvPr/>
        </p:nvSpPr>
        <p:spPr>
          <a:xfrm>
            <a:off x="5376759" y="365244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1" name="Rectangle 20">
            <a:extLst>
              <a:ext uri="{FF2B5EF4-FFF2-40B4-BE49-F238E27FC236}">
                <a16:creationId xmlns:a16="http://schemas.microsoft.com/office/drawing/2014/main" id="{D0C5F9BB-F302-4014-8924-7D21CC38C94B}"/>
              </a:ext>
            </a:extLst>
          </p:cNvPr>
          <p:cNvSpPr/>
          <p:nvPr/>
        </p:nvSpPr>
        <p:spPr>
          <a:xfrm>
            <a:off x="6007043" y="364883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2" name="Rectangle 21">
            <a:extLst>
              <a:ext uri="{FF2B5EF4-FFF2-40B4-BE49-F238E27FC236}">
                <a16:creationId xmlns:a16="http://schemas.microsoft.com/office/drawing/2014/main" id="{95BDF4C5-DC77-4FE7-8480-EF5DE60948B8}"/>
              </a:ext>
            </a:extLst>
          </p:cNvPr>
          <p:cNvSpPr/>
          <p:nvPr/>
        </p:nvSpPr>
        <p:spPr>
          <a:xfrm>
            <a:off x="6637328" y="364522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3" name="Rectangle 22">
            <a:extLst>
              <a:ext uri="{FF2B5EF4-FFF2-40B4-BE49-F238E27FC236}">
                <a16:creationId xmlns:a16="http://schemas.microsoft.com/office/drawing/2014/main" id="{52B9A8DF-8F79-4EB9-AA94-48CD02B13669}"/>
              </a:ext>
            </a:extLst>
          </p:cNvPr>
          <p:cNvSpPr/>
          <p:nvPr/>
        </p:nvSpPr>
        <p:spPr>
          <a:xfrm>
            <a:off x="4747091" y="428628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4" name="Rectangle 23">
            <a:extLst>
              <a:ext uri="{FF2B5EF4-FFF2-40B4-BE49-F238E27FC236}">
                <a16:creationId xmlns:a16="http://schemas.microsoft.com/office/drawing/2014/main" id="{53002A09-9268-4E9E-A771-4B0443008F41}"/>
              </a:ext>
            </a:extLst>
          </p:cNvPr>
          <p:cNvSpPr/>
          <p:nvPr/>
        </p:nvSpPr>
        <p:spPr>
          <a:xfrm>
            <a:off x="5377376" y="42826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5" name="Rectangle 24">
            <a:extLst>
              <a:ext uri="{FF2B5EF4-FFF2-40B4-BE49-F238E27FC236}">
                <a16:creationId xmlns:a16="http://schemas.microsoft.com/office/drawing/2014/main" id="{4ECF81E0-2BE2-40E8-9BD6-B28EDF34183F}"/>
              </a:ext>
            </a:extLst>
          </p:cNvPr>
          <p:cNvSpPr/>
          <p:nvPr/>
        </p:nvSpPr>
        <p:spPr>
          <a:xfrm>
            <a:off x="6007660" y="427906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6" name="Rectangle 25">
            <a:extLst>
              <a:ext uri="{FF2B5EF4-FFF2-40B4-BE49-F238E27FC236}">
                <a16:creationId xmlns:a16="http://schemas.microsoft.com/office/drawing/2014/main" id="{BDC25C9D-C50D-4AC0-9622-20F60CC9F77D}"/>
              </a:ext>
            </a:extLst>
          </p:cNvPr>
          <p:cNvSpPr/>
          <p:nvPr/>
        </p:nvSpPr>
        <p:spPr>
          <a:xfrm>
            <a:off x="6637945" y="427545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7" name="Rectangle 26">
            <a:extLst>
              <a:ext uri="{FF2B5EF4-FFF2-40B4-BE49-F238E27FC236}">
                <a16:creationId xmlns:a16="http://schemas.microsoft.com/office/drawing/2014/main" id="{E41295C7-C26D-429A-9B99-B5287496ADFD}"/>
              </a:ext>
            </a:extLst>
          </p:cNvPr>
          <p:cNvSpPr/>
          <p:nvPr/>
        </p:nvSpPr>
        <p:spPr>
          <a:xfrm>
            <a:off x="4747708" y="491651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28" name="Rectangle 27">
            <a:extLst>
              <a:ext uri="{FF2B5EF4-FFF2-40B4-BE49-F238E27FC236}">
                <a16:creationId xmlns:a16="http://schemas.microsoft.com/office/drawing/2014/main" id="{24D31777-1732-47FF-A1BD-D42707A83887}"/>
              </a:ext>
            </a:extLst>
          </p:cNvPr>
          <p:cNvSpPr/>
          <p:nvPr/>
        </p:nvSpPr>
        <p:spPr>
          <a:xfrm>
            <a:off x="5377992" y="491290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29" name="Rectangle 28">
            <a:extLst>
              <a:ext uri="{FF2B5EF4-FFF2-40B4-BE49-F238E27FC236}">
                <a16:creationId xmlns:a16="http://schemas.microsoft.com/office/drawing/2014/main" id="{027A4C34-DAB7-4FF6-9E94-C5B6F7AFF001}"/>
              </a:ext>
            </a:extLst>
          </p:cNvPr>
          <p:cNvSpPr/>
          <p:nvPr/>
        </p:nvSpPr>
        <p:spPr>
          <a:xfrm>
            <a:off x="6008277" y="490929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30" name="Rectangle 29">
            <a:extLst>
              <a:ext uri="{FF2B5EF4-FFF2-40B4-BE49-F238E27FC236}">
                <a16:creationId xmlns:a16="http://schemas.microsoft.com/office/drawing/2014/main" id="{9939BEBB-4DB5-485C-A9F3-D10A6296ECB1}"/>
              </a:ext>
            </a:extLst>
          </p:cNvPr>
          <p:cNvSpPr/>
          <p:nvPr/>
        </p:nvSpPr>
        <p:spPr>
          <a:xfrm>
            <a:off x="6638562" y="490568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cxnSp>
        <p:nvCxnSpPr>
          <p:cNvPr id="31" name="Straight Connector 30">
            <a:extLst>
              <a:ext uri="{FF2B5EF4-FFF2-40B4-BE49-F238E27FC236}">
                <a16:creationId xmlns:a16="http://schemas.microsoft.com/office/drawing/2014/main" id="{F41E0823-EE66-47B5-AC90-699B904A1B30}"/>
              </a:ext>
            </a:extLst>
          </p:cNvPr>
          <p:cNvCxnSpPr/>
          <p:nvPr/>
        </p:nvCxnSpPr>
        <p:spPr>
          <a:xfrm flipH="1" flipV="1">
            <a:off x="4286609" y="2559353"/>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AF71CFA-489A-4E97-8EFC-62F73F6EA3DC}"/>
              </a:ext>
            </a:extLst>
          </p:cNvPr>
          <p:cNvSpPr txBox="1"/>
          <p:nvPr/>
        </p:nvSpPr>
        <p:spPr>
          <a:xfrm>
            <a:off x="4167626" y="2245760"/>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33" name="TextBox 32">
            <a:extLst>
              <a:ext uri="{FF2B5EF4-FFF2-40B4-BE49-F238E27FC236}">
                <a16:creationId xmlns:a16="http://schemas.microsoft.com/office/drawing/2014/main" id="{FF889DBC-37B9-4FFC-AF81-B8D8762B593F}"/>
              </a:ext>
            </a:extLst>
          </p:cNvPr>
          <p:cNvSpPr txBox="1"/>
          <p:nvPr/>
        </p:nvSpPr>
        <p:spPr>
          <a:xfrm>
            <a:off x="4759522" y="258924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4" name="TextBox 33">
            <a:extLst>
              <a:ext uri="{FF2B5EF4-FFF2-40B4-BE49-F238E27FC236}">
                <a16:creationId xmlns:a16="http://schemas.microsoft.com/office/drawing/2014/main" id="{0E90B8AB-F4A1-44A5-8150-D7F1C21ED8B1}"/>
              </a:ext>
            </a:extLst>
          </p:cNvPr>
          <p:cNvSpPr txBox="1"/>
          <p:nvPr/>
        </p:nvSpPr>
        <p:spPr>
          <a:xfrm>
            <a:off x="5390002" y="2591708"/>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5" name="TextBox 34">
            <a:extLst>
              <a:ext uri="{FF2B5EF4-FFF2-40B4-BE49-F238E27FC236}">
                <a16:creationId xmlns:a16="http://schemas.microsoft.com/office/drawing/2014/main" id="{B41A4003-03B6-468E-AE45-615FD357DB24}"/>
              </a:ext>
            </a:extLst>
          </p:cNvPr>
          <p:cNvSpPr txBox="1"/>
          <p:nvPr/>
        </p:nvSpPr>
        <p:spPr>
          <a:xfrm>
            <a:off x="6020482" y="259417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36" name="TextBox 35">
            <a:extLst>
              <a:ext uri="{FF2B5EF4-FFF2-40B4-BE49-F238E27FC236}">
                <a16:creationId xmlns:a16="http://schemas.microsoft.com/office/drawing/2014/main" id="{C7BE1A19-D1A3-4990-8930-97957F41648E}"/>
              </a:ext>
            </a:extLst>
          </p:cNvPr>
          <p:cNvSpPr txBox="1"/>
          <p:nvPr/>
        </p:nvSpPr>
        <p:spPr>
          <a:xfrm>
            <a:off x="6650962" y="259664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37" name="TextBox 36">
            <a:extLst>
              <a:ext uri="{FF2B5EF4-FFF2-40B4-BE49-F238E27FC236}">
                <a16:creationId xmlns:a16="http://schemas.microsoft.com/office/drawing/2014/main" id="{FB96DCB2-625C-4B16-B267-D3572685B687}"/>
              </a:ext>
            </a:extLst>
          </p:cNvPr>
          <p:cNvSpPr txBox="1"/>
          <p:nvPr/>
        </p:nvSpPr>
        <p:spPr>
          <a:xfrm>
            <a:off x="4139929" y="313788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8" name="TextBox 37">
            <a:extLst>
              <a:ext uri="{FF2B5EF4-FFF2-40B4-BE49-F238E27FC236}">
                <a16:creationId xmlns:a16="http://schemas.microsoft.com/office/drawing/2014/main" id="{ADF1595D-9CA2-4641-BD56-018F6F2B2FC6}"/>
              </a:ext>
            </a:extLst>
          </p:cNvPr>
          <p:cNvSpPr txBox="1"/>
          <p:nvPr/>
        </p:nvSpPr>
        <p:spPr>
          <a:xfrm>
            <a:off x="4140999" y="377102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9" name="TextBox 38">
            <a:extLst>
              <a:ext uri="{FF2B5EF4-FFF2-40B4-BE49-F238E27FC236}">
                <a16:creationId xmlns:a16="http://schemas.microsoft.com/office/drawing/2014/main" id="{68463C5F-54A7-4082-9147-24AF8D34A989}"/>
              </a:ext>
            </a:extLst>
          </p:cNvPr>
          <p:cNvSpPr txBox="1"/>
          <p:nvPr/>
        </p:nvSpPr>
        <p:spPr>
          <a:xfrm>
            <a:off x="4142070" y="440417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40" name="TextBox 39">
            <a:extLst>
              <a:ext uri="{FF2B5EF4-FFF2-40B4-BE49-F238E27FC236}">
                <a16:creationId xmlns:a16="http://schemas.microsoft.com/office/drawing/2014/main" id="{626BE111-23A5-4540-9CC3-CDD14C6CEB46}"/>
              </a:ext>
            </a:extLst>
          </p:cNvPr>
          <p:cNvSpPr txBox="1"/>
          <p:nvPr/>
        </p:nvSpPr>
        <p:spPr>
          <a:xfrm>
            <a:off x="4143140" y="5021995"/>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41" name="TextBox 40">
            <a:extLst>
              <a:ext uri="{FF2B5EF4-FFF2-40B4-BE49-F238E27FC236}">
                <a16:creationId xmlns:a16="http://schemas.microsoft.com/office/drawing/2014/main" id="{1D2DFE2B-8C0C-411C-9A45-69C48814451D}"/>
              </a:ext>
            </a:extLst>
          </p:cNvPr>
          <p:cNvSpPr txBox="1"/>
          <p:nvPr/>
        </p:nvSpPr>
        <p:spPr>
          <a:xfrm>
            <a:off x="7400849" y="2667974"/>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42" name="Rectangle 41">
            <a:extLst>
              <a:ext uri="{FF2B5EF4-FFF2-40B4-BE49-F238E27FC236}">
                <a16:creationId xmlns:a16="http://schemas.microsoft.com/office/drawing/2014/main" id="{02A0C4E8-BE67-4E46-9D1F-1AB705EE3CEC}"/>
              </a:ext>
            </a:extLst>
          </p:cNvPr>
          <p:cNvSpPr/>
          <p:nvPr/>
        </p:nvSpPr>
        <p:spPr>
          <a:xfrm>
            <a:off x="8448115" y="3030600"/>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3" name="Rectangle 42">
            <a:extLst>
              <a:ext uri="{FF2B5EF4-FFF2-40B4-BE49-F238E27FC236}">
                <a16:creationId xmlns:a16="http://schemas.microsoft.com/office/drawing/2014/main" id="{F2165507-20B4-4AC9-9433-5B4AE706453B}"/>
              </a:ext>
            </a:extLst>
          </p:cNvPr>
          <p:cNvSpPr/>
          <p:nvPr/>
        </p:nvSpPr>
        <p:spPr>
          <a:xfrm>
            <a:off x="9078399" y="302699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4" name="Rectangle 43">
            <a:extLst>
              <a:ext uri="{FF2B5EF4-FFF2-40B4-BE49-F238E27FC236}">
                <a16:creationId xmlns:a16="http://schemas.microsoft.com/office/drawing/2014/main" id="{A690D577-94F8-49CC-AF9C-285A06744DA8}"/>
              </a:ext>
            </a:extLst>
          </p:cNvPr>
          <p:cNvSpPr/>
          <p:nvPr/>
        </p:nvSpPr>
        <p:spPr>
          <a:xfrm>
            <a:off x="9708684" y="302338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45" name="Rectangle 44">
            <a:extLst>
              <a:ext uri="{FF2B5EF4-FFF2-40B4-BE49-F238E27FC236}">
                <a16:creationId xmlns:a16="http://schemas.microsoft.com/office/drawing/2014/main" id="{6DFF5312-E9A3-46A5-8085-75CE413124F2}"/>
              </a:ext>
            </a:extLst>
          </p:cNvPr>
          <p:cNvSpPr/>
          <p:nvPr/>
        </p:nvSpPr>
        <p:spPr>
          <a:xfrm>
            <a:off x="10338969" y="301977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6" name="Rectangle 45">
            <a:extLst>
              <a:ext uri="{FF2B5EF4-FFF2-40B4-BE49-F238E27FC236}">
                <a16:creationId xmlns:a16="http://schemas.microsoft.com/office/drawing/2014/main" id="{7CE493D8-5B33-4DB7-83E4-C9AD20960CE4}"/>
              </a:ext>
            </a:extLst>
          </p:cNvPr>
          <p:cNvSpPr/>
          <p:nvPr/>
        </p:nvSpPr>
        <p:spPr>
          <a:xfrm>
            <a:off x="8448732" y="3660831"/>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7" name="Rectangle 46">
            <a:extLst>
              <a:ext uri="{FF2B5EF4-FFF2-40B4-BE49-F238E27FC236}">
                <a16:creationId xmlns:a16="http://schemas.microsoft.com/office/drawing/2014/main" id="{16D117AD-D2E4-43F8-A397-C8018D495AD1}"/>
              </a:ext>
            </a:extLst>
          </p:cNvPr>
          <p:cNvSpPr/>
          <p:nvPr/>
        </p:nvSpPr>
        <p:spPr>
          <a:xfrm>
            <a:off x="9079016" y="3657222"/>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48" name="Rectangle 47">
            <a:extLst>
              <a:ext uri="{FF2B5EF4-FFF2-40B4-BE49-F238E27FC236}">
                <a16:creationId xmlns:a16="http://schemas.microsoft.com/office/drawing/2014/main" id="{E87AA151-0056-4436-8976-47BA2FF33A9A}"/>
              </a:ext>
            </a:extLst>
          </p:cNvPr>
          <p:cNvSpPr/>
          <p:nvPr/>
        </p:nvSpPr>
        <p:spPr>
          <a:xfrm>
            <a:off x="9709301" y="365361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49" name="Rectangle 48">
            <a:extLst>
              <a:ext uri="{FF2B5EF4-FFF2-40B4-BE49-F238E27FC236}">
                <a16:creationId xmlns:a16="http://schemas.microsoft.com/office/drawing/2014/main" id="{691477DA-5D12-4786-8861-C2FBD436C2AD}"/>
              </a:ext>
            </a:extLst>
          </p:cNvPr>
          <p:cNvSpPr/>
          <p:nvPr/>
        </p:nvSpPr>
        <p:spPr>
          <a:xfrm>
            <a:off x="10339585" y="365000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50" name="Rectangle 49">
            <a:extLst>
              <a:ext uri="{FF2B5EF4-FFF2-40B4-BE49-F238E27FC236}">
                <a16:creationId xmlns:a16="http://schemas.microsoft.com/office/drawing/2014/main" id="{BD9D36E1-800A-40E8-90DF-67CA0F937D31}"/>
              </a:ext>
            </a:extLst>
          </p:cNvPr>
          <p:cNvSpPr/>
          <p:nvPr/>
        </p:nvSpPr>
        <p:spPr>
          <a:xfrm>
            <a:off x="8449348" y="4291063"/>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sp>
        <p:nvSpPr>
          <p:cNvPr id="51" name="Rectangle 50">
            <a:extLst>
              <a:ext uri="{FF2B5EF4-FFF2-40B4-BE49-F238E27FC236}">
                <a16:creationId xmlns:a16="http://schemas.microsoft.com/office/drawing/2014/main" id="{948F20C4-96BD-4F57-9E02-65745EE785BD}"/>
              </a:ext>
            </a:extLst>
          </p:cNvPr>
          <p:cNvSpPr/>
          <p:nvPr/>
        </p:nvSpPr>
        <p:spPr>
          <a:xfrm>
            <a:off x="9079633" y="428745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2" name="Rectangle 51">
            <a:extLst>
              <a:ext uri="{FF2B5EF4-FFF2-40B4-BE49-F238E27FC236}">
                <a16:creationId xmlns:a16="http://schemas.microsoft.com/office/drawing/2014/main" id="{5AAC7F5E-6C2A-41E1-A5BB-2376AE0EF042}"/>
              </a:ext>
            </a:extLst>
          </p:cNvPr>
          <p:cNvSpPr/>
          <p:nvPr/>
        </p:nvSpPr>
        <p:spPr>
          <a:xfrm>
            <a:off x="9709918" y="428384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3" name="Rectangle 52">
            <a:extLst>
              <a:ext uri="{FF2B5EF4-FFF2-40B4-BE49-F238E27FC236}">
                <a16:creationId xmlns:a16="http://schemas.microsoft.com/office/drawing/2014/main" id="{D50EDA79-63EE-4DB8-A018-906C844D6A35}"/>
              </a:ext>
            </a:extLst>
          </p:cNvPr>
          <p:cNvSpPr/>
          <p:nvPr/>
        </p:nvSpPr>
        <p:spPr>
          <a:xfrm>
            <a:off x="10340202" y="428023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4" name="Rectangle 53">
            <a:extLst>
              <a:ext uri="{FF2B5EF4-FFF2-40B4-BE49-F238E27FC236}">
                <a16:creationId xmlns:a16="http://schemas.microsoft.com/office/drawing/2014/main" id="{D2AEF779-0FC2-4407-94B5-3C969F15665F}"/>
              </a:ext>
            </a:extLst>
          </p:cNvPr>
          <p:cNvSpPr/>
          <p:nvPr/>
        </p:nvSpPr>
        <p:spPr>
          <a:xfrm>
            <a:off x="8449965" y="4921294"/>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5" name="Rectangle 54">
            <a:extLst>
              <a:ext uri="{FF2B5EF4-FFF2-40B4-BE49-F238E27FC236}">
                <a16:creationId xmlns:a16="http://schemas.microsoft.com/office/drawing/2014/main" id="{21F60CC2-E7C7-4EB2-9AF0-07FF9A49D474}"/>
              </a:ext>
            </a:extLst>
          </p:cNvPr>
          <p:cNvSpPr/>
          <p:nvPr/>
        </p:nvSpPr>
        <p:spPr>
          <a:xfrm>
            <a:off x="9080250" y="4917685"/>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0</a:t>
            </a:r>
          </a:p>
        </p:txBody>
      </p:sp>
      <p:sp>
        <p:nvSpPr>
          <p:cNvPr id="56" name="Rectangle 55">
            <a:extLst>
              <a:ext uri="{FF2B5EF4-FFF2-40B4-BE49-F238E27FC236}">
                <a16:creationId xmlns:a16="http://schemas.microsoft.com/office/drawing/2014/main" id="{F7F72B28-8A9A-4B4E-89DA-23F04583A386}"/>
              </a:ext>
            </a:extLst>
          </p:cNvPr>
          <p:cNvSpPr/>
          <p:nvPr/>
        </p:nvSpPr>
        <p:spPr>
          <a:xfrm>
            <a:off x="9710534" y="4914076"/>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X</a:t>
            </a:r>
          </a:p>
        </p:txBody>
      </p:sp>
      <p:sp>
        <p:nvSpPr>
          <p:cNvPr id="57" name="Rectangle 56">
            <a:extLst>
              <a:ext uri="{FF2B5EF4-FFF2-40B4-BE49-F238E27FC236}">
                <a16:creationId xmlns:a16="http://schemas.microsoft.com/office/drawing/2014/main" id="{065E52AE-5326-4D00-B4EE-80013CE52626}"/>
              </a:ext>
            </a:extLst>
          </p:cNvPr>
          <p:cNvSpPr/>
          <p:nvPr/>
        </p:nvSpPr>
        <p:spPr>
          <a:xfrm>
            <a:off x="10340819" y="4910468"/>
            <a:ext cx="624969" cy="62496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1</a:t>
            </a:r>
          </a:p>
        </p:txBody>
      </p:sp>
      <p:cxnSp>
        <p:nvCxnSpPr>
          <p:cNvPr id="58" name="Straight Connector 57">
            <a:extLst>
              <a:ext uri="{FF2B5EF4-FFF2-40B4-BE49-F238E27FC236}">
                <a16:creationId xmlns:a16="http://schemas.microsoft.com/office/drawing/2014/main" id="{CA0A85D6-EC4F-4AE4-879F-3BD89A5E704B}"/>
              </a:ext>
            </a:extLst>
          </p:cNvPr>
          <p:cNvCxnSpPr/>
          <p:nvPr/>
        </p:nvCxnSpPr>
        <p:spPr>
          <a:xfrm flipH="1" flipV="1">
            <a:off x="7988867" y="2564134"/>
            <a:ext cx="459248" cy="459248"/>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195D91D6-0F8A-4341-8780-B760C2146354}"/>
              </a:ext>
            </a:extLst>
          </p:cNvPr>
          <p:cNvSpPr txBox="1"/>
          <p:nvPr/>
        </p:nvSpPr>
        <p:spPr>
          <a:xfrm>
            <a:off x="7924033" y="2267945"/>
            <a:ext cx="944678"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60" name="TextBox 59">
            <a:extLst>
              <a:ext uri="{FF2B5EF4-FFF2-40B4-BE49-F238E27FC236}">
                <a16:creationId xmlns:a16="http://schemas.microsoft.com/office/drawing/2014/main" id="{9048FE45-67AB-40E4-8F8E-B2E466C01250}"/>
              </a:ext>
            </a:extLst>
          </p:cNvPr>
          <p:cNvSpPr txBox="1"/>
          <p:nvPr/>
        </p:nvSpPr>
        <p:spPr>
          <a:xfrm>
            <a:off x="8461780" y="2594022"/>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1" name="TextBox 60">
            <a:extLst>
              <a:ext uri="{FF2B5EF4-FFF2-40B4-BE49-F238E27FC236}">
                <a16:creationId xmlns:a16="http://schemas.microsoft.com/office/drawing/2014/main" id="{EF82A386-A528-4DC2-BA27-F0D4D5E599DB}"/>
              </a:ext>
            </a:extLst>
          </p:cNvPr>
          <p:cNvSpPr txBox="1"/>
          <p:nvPr/>
        </p:nvSpPr>
        <p:spPr>
          <a:xfrm>
            <a:off x="9092260" y="259648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2" name="TextBox 61">
            <a:extLst>
              <a:ext uri="{FF2B5EF4-FFF2-40B4-BE49-F238E27FC236}">
                <a16:creationId xmlns:a16="http://schemas.microsoft.com/office/drawing/2014/main" id="{CAB93AE2-62B3-4CE4-A8E0-BD6CF5DD52AB}"/>
              </a:ext>
            </a:extLst>
          </p:cNvPr>
          <p:cNvSpPr txBox="1"/>
          <p:nvPr/>
        </p:nvSpPr>
        <p:spPr>
          <a:xfrm>
            <a:off x="9722739" y="2598956"/>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3" name="TextBox 62">
            <a:extLst>
              <a:ext uri="{FF2B5EF4-FFF2-40B4-BE49-F238E27FC236}">
                <a16:creationId xmlns:a16="http://schemas.microsoft.com/office/drawing/2014/main" id="{36C11360-C2DC-4A9F-9431-70C14D6883D5}"/>
              </a:ext>
            </a:extLst>
          </p:cNvPr>
          <p:cNvSpPr txBox="1"/>
          <p:nvPr/>
        </p:nvSpPr>
        <p:spPr>
          <a:xfrm>
            <a:off x="10353219" y="2601424"/>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64" name="TextBox 63">
            <a:extLst>
              <a:ext uri="{FF2B5EF4-FFF2-40B4-BE49-F238E27FC236}">
                <a16:creationId xmlns:a16="http://schemas.microsoft.com/office/drawing/2014/main" id="{4C670AA9-7137-4434-8127-CD523DB0CDF6}"/>
              </a:ext>
            </a:extLst>
          </p:cNvPr>
          <p:cNvSpPr txBox="1"/>
          <p:nvPr/>
        </p:nvSpPr>
        <p:spPr>
          <a:xfrm>
            <a:off x="7842186" y="3142669"/>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65" name="TextBox 64">
            <a:extLst>
              <a:ext uri="{FF2B5EF4-FFF2-40B4-BE49-F238E27FC236}">
                <a16:creationId xmlns:a16="http://schemas.microsoft.com/office/drawing/2014/main" id="{CC2DB5DB-D8FC-4ABB-961A-01C526118491}"/>
              </a:ext>
            </a:extLst>
          </p:cNvPr>
          <p:cNvSpPr txBox="1"/>
          <p:nvPr/>
        </p:nvSpPr>
        <p:spPr>
          <a:xfrm>
            <a:off x="7843257" y="3775810"/>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6" name="TextBox 65">
            <a:extLst>
              <a:ext uri="{FF2B5EF4-FFF2-40B4-BE49-F238E27FC236}">
                <a16:creationId xmlns:a16="http://schemas.microsoft.com/office/drawing/2014/main" id="{601B2F3A-60DA-4D52-BCBB-4C2452D30EE8}"/>
              </a:ext>
            </a:extLst>
          </p:cNvPr>
          <p:cNvSpPr txBox="1"/>
          <p:nvPr/>
        </p:nvSpPr>
        <p:spPr>
          <a:xfrm>
            <a:off x="7844327" y="4408951"/>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7" name="TextBox 66">
            <a:extLst>
              <a:ext uri="{FF2B5EF4-FFF2-40B4-BE49-F238E27FC236}">
                <a16:creationId xmlns:a16="http://schemas.microsoft.com/office/drawing/2014/main" id="{6B581DB4-BED4-4D5E-A214-5A7D51F4174C}"/>
              </a:ext>
            </a:extLst>
          </p:cNvPr>
          <p:cNvSpPr txBox="1"/>
          <p:nvPr/>
        </p:nvSpPr>
        <p:spPr>
          <a:xfrm>
            <a:off x="7845397" y="5026777"/>
            <a:ext cx="592461" cy="461665"/>
          </a:xfrm>
          <a:prstGeom prst="rect">
            <a:avLst/>
          </a:prstGeom>
          <a:noFill/>
        </p:spPr>
        <p:txBody>
          <a:bodyPr wrap="square" rtlCol="0">
            <a:spAutoFit/>
          </a:bodyPr>
          <a:lstStyle/>
          <a:p>
            <a:pPr algn="ctr"/>
            <a:r>
              <a:rPr lang="en-US" sz="24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151" name="TextBox 150">
            <a:extLst>
              <a:ext uri="{FF2B5EF4-FFF2-40B4-BE49-F238E27FC236}">
                <a16:creationId xmlns:a16="http://schemas.microsoft.com/office/drawing/2014/main" id="{34BB5633-A005-4EB0-95F7-9DD89F16BF88}"/>
              </a:ext>
            </a:extLst>
          </p:cNvPr>
          <p:cNvSpPr txBox="1"/>
          <p:nvPr/>
        </p:nvSpPr>
        <p:spPr>
          <a:xfrm>
            <a:off x="5406567" y="5591820"/>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
        <p:nvSpPr>
          <p:cNvPr id="152" name="TextBox 151">
            <a:extLst>
              <a:ext uri="{FF2B5EF4-FFF2-40B4-BE49-F238E27FC236}">
                <a16:creationId xmlns:a16="http://schemas.microsoft.com/office/drawing/2014/main" id="{44AC292A-FBEB-4CCC-ADD4-9EA4B7739735}"/>
              </a:ext>
            </a:extLst>
          </p:cNvPr>
          <p:cNvSpPr txBox="1"/>
          <p:nvPr/>
        </p:nvSpPr>
        <p:spPr>
          <a:xfrm>
            <a:off x="9122099" y="5599646"/>
            <a:ext cx="1151792" cy="523220"/>
          </a:xfrm>
          <a:prstGeom prst="rect">
            <a:avLst/>
          </a:prstGeom>
          <a:noFill/>
        </p:spPr>
        <p:txBody>
          <a:bodyPr wrap="square" rtlCol="0">
            <a:spAutoFit/>
          </a:bodyPr>
          <a:lstStyle/>
          <a:p>
            <a:pPr algn="ctr"/>
            <a:r>
              <a:rPr lang="en-US" sz="2800" dirty="0">
                <a:solidFill>
                  <a:schemeClr val="accent3"/>
                </a:solidFill>
                <a:effectLst>
                  <a:outerShdw blurRad="50800" dist="38100" dir="2700000" algn="tl" rotWithShape="0">
                    <a:srgbClr val="000000">
                      <a:alpha val="43000"/>
                    </a:srgbClr>
                  </a:outerShdw>
                </a:effectLst>
                <a:latin typeface="Arial"/>
                <a:cs typeface="Arial"/>
              </a:rPr>
              <a:t>V’</a:t>
            </a:r>
            <a:endParaRPr lang="en-US" sz="3600" dirty="0">
              <a:solidFill>
                <a:schemeClr val="accent3"/>
              </a:solidFill>
              <a:effectLst>
                <a:outerShdw blurRad="50800" dist="38100" dir="2700000" algn="tl" rotWithShape="0">
                  <a:srgbClr val="000000">
                    <a:alpha val="43000"/>
                  </a:srgbClr>
                </a:outerShdw>
              </a:effectLst>
              <a:latin typeface="Arial"/>
              <a:cs typeface="Arial"/>
            </a:endParaRPr>
          </a:p>
        </p:txBody>
      </p:sp>
      <p:sp>
        <p:nvSpPr>
          <p:cNvPr id="68" name="Rectangle 67">
            <a:extLst>
              <a:ext uri="{FF2B5EF4-FFF2-40B4-BE49-F238E27FC236}">
                <a16:creationId xmlns:a16="http://schemas.microsoft.com/office/drawing/2014/main" id="{769DBF40-A5C8-41C1-9816-80A2C01317DF}"/>
              </a:ext>
            </a:extLst>
          </p:cNvPr>
          <p:cNvSpPr/>
          <p:nvPr/>
        </p:nvSpPr>
        <p:spPr>
          <a:xfrm>
            <a:off x="4732931" y="3064133"/>
            <a:ext cx="2535298" cy="1189608"/>
          </a:xfrm>
          <a:prstGeom prst="rect">
            <a:avLst/>
          </a:prstGeom>
          <a:solidFill>
            <a:srgbClr val="FF0000">
              <a:alpha val="25098"/>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8500427-E992-4CB8-B582-3582DE76BAA8}"/>
              </a:ext>
            </a:extLst>
          </p:cNvPr>
          <p:cNvSpPr/>
          <p:nvPr/>
        </p:nvSpPr>
        <p:spPr>
          <a:xfrm>
            <a:off x="4726382" y="4270192"/>
            <a:ext cx="2535298" cy="633840"/>
          </a:xfrm>
          <a:prstGeom prst="rect">
            <a:avLst/>
          </a:prstGeom>
          <a:solidFill>
            <a:srgbClr val="92D050">
              <a:alpha val="25098"/>
            </a:srgbClr>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1788A44-43E2-4AC6-951E-A047F85E05F0}"/>
              </a:ext>
            </a:extLst>
          </p:cNvPr>
          <p:cNvSpPr/>
          <p:nvPr/>
        </p:nvSpPr>
        <p:spPr>
          <a:xfrm>
            <a:off x="8455090" y="4293447"/>
            <a:ext cx="2535298" cy="633840"/>
          </a:xfrm>
          <a:prstGeom prst="rect">
            <a:avLst/>
          </a:prstGeom>
          <a:solidFill>
            <a:srgbClr val="92D050">
              <a:alpha val="25098"/>
            </a:srgbClr>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62C6157-C499-4863-91AF-902A84692F09}"/>
              </a:ext>
            </a:extLst>
          </p:cNvPr>
          <p:cNvSpPr/>
          <p:nvPr/>
        </p:nvSpPr>
        <p:spPr>
          <a:xfrm>
            <a:off x="5982444" y="4235487"/>
            <a:ext cx="1271034" cy="1313389"/>
          </a:xfrm>
          <a:prstGeom prst="rect">
            <a:avLst/>
          </a:prstGeom>
          <a:solidFill>
            <a:srgbClr val="00B0F0">
              <a:alpha val="25098"/>
            </a:srgb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53B2F26-1BC5-4DAA-9257-25DB4124A323}"/>
              </a:ext>
            </a:extLst>
          </p:cNvPr>
          <p:cNvSpPr/>
          <p:nvPr/>
        </p:nvSpPr>
        <p:spPr>
          <a:xfrm>
            <a:off x="9710961" y="4258083"/>
            <a:ext cx="1271034" cy="1313389"/>
          </a:xfrm>
          <a:prstGeom prst="rect">
            <a:avLst/>
          </a:prstGeom>
          <a:solidFill>
            <a:srgbClr val="00B0F0">
              <a:alpha val="25098"/>
            </a:srgb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5A71B4F-829C-46C7-9E75-45D65A86BC14}"/>
              </a:ext>
            </a:extLst>
          </p:cNvPr>
          <p:cNvSpPr txBox="1"/>
          <p:nvPr/>
        </p:nvSpPr>
        <p:spPr>
          <a:xfrm>
            <a:off x="6020482" y="1373738"/>
            <a:ext cx="3516728" cy="584775"/>
          </a:xfrm>
          <a:prstGeom prst="rect">
            <a:avLst/>
          </a:prstGeom>
          <a:noFill/>
        </p:spPr>
        <p:txBody>
          <a:bodyPr wrap="square" rtlCol="0">
            <a:spAutoFit/>
          </a:bodyPr>
          <a:lstStyle/>
          <a:p>
            <a:r>
              <a:rPr lang="en-US" sz="3200" dirty="0">
                <a:effectLst>
                  <a:outerShdw blurRad="38100" dist="38100" dir="2700000" algn="tl">
                    <a:srgbClr val="000000">
                      <a:alpha val="43137"/>
                    </a:srgbClr>
                  </a:outerShdw>
                </a:effectLst>
                <a:latin typeface="+mj-lt"/>
              </a:rPr>
              <a:t>D = </a:t>
            </a:r>
            <a:r>
              <a:rPr lang="en-US" sz="3200" dirty="0">
                <a:solidFill>
                  <a:srgbClr val="FF0000"/>
                </a:solidFill>
                <a:effectLst>
                  <a:outerShdw blurRad="38100" dist="38100" dir="2700000" algn="tl">
                    <a:srgbClr val="000000">
                      <a:alpha val="43137"/>
                    </a:srgbClr>
                  </a:outerShdw>
                </a:effectLst>
                <a:latin typeface="+mj-lt"/>
              </a:rPr>
              <a:t>VW’</a:t>
            </a:r>
            <a:r>
              <a:rPr lang="en-US" sz="3200" dirty="0">
                <a:solidFill>
                  <a:srgbClr val="FFFF00"/>
                </a:solidFill>
                <a:effectLst>
                  <a:outerShdw blurRad="38100" dist="38100" dir="2700000" algn="tl">
                    <a:srgbClr val="000000">
                      <a:alpha val="43137"/>
                    </a:srgbClr>
                  </a:outerShdw>
                </a:effectLst>
                <a:latin typeface="+mj-lt"/>
              </a:rPr>
              <a:t> </a:t>
            </a:r>
            <a:r>
              <a:rPr lang="en-US" sz="3200" dirty="0">
                <a:effectLst>
                  <a:outerShdw blurRad="38100" dist="38100" dir="2700000" algn="tl">
                    <a:srgbClr val="000000">
                      <a:alpha val="43137"/>
                    </a:srgbClr>
                  </a:outerShdw>
                </a:effectLst>
                <a:latin typeface="+mj-lt"/>
              </a:rPr>
              <a:t>+</a:t>
            </a:r>
            <a:r>
              <a:rPr lang="en-US" sz="3200" dirty="0">
                <a:solidFill>
                  <a:srgbClr val="FFFF00"/>
                </a:solidFill>
                <a:effectLst>
                  <a:outerShdw blurRad="38100" dist="38100" dir="2700000" algn="tl">
                    <a:srgbClr val="000000">
                      <a:alpha val="43137"/>
                    </a:srgbClr>
                  </a:outerShdw>
                </a:effectLst>
                <a:latin typeface="+mj-lt"/>
              </a:rPr>
              <a:t> </a:t>
            </a:r>
            <a:r>
              <a:rPr lang="en-US" sz="3200" dirty="0">
                <a:solidFill>
                  <a:srgbClr val="92D050"/>
                </a:solidFill>
                <a:effectLst>
                  <a:outerShdw blurRad="38100" dist="38100" dir="2700000" algn="tl">
                    <a:srgbClr val="000000">
                      <a:alpha val="43137"/>
                    </a:srgbClr>
                  </a:outerShdw>
                </a:effectLst>
                <a:latin typeface="+mj-lt"/>
              </a:rPr>
              <a:t>WX</a:t>
            </a:r>
            <a:r>
              <a:rPr lang="en-US" sz="3200" dirty="0">
                <a:solidFill>
                  <a:srgbClr val="FFFF00"/>
                </a:solidFill>
                <a:effectLst>
                  <a:outerShdw blurRad="38100" dist="38100" dir="2700000" algn="tl">
                    <a:srgbClr val="000000">
                      <a:alpha val="43137"/>
                    </a:srgbClr>
                  </a:outerShdw>
                </a:effectLst>
                <a:latin typeface="+mj-lt"/>
              </a:rPr>
              <a:t> </a:t>
            </a:r>
            <a:r>
              <a:rPr lang="en-US" sz="3200" dirty="0">
                <a:effectLst>
                  <a:outerShdw blurRad="38100" dist="38100" dir="2700000" algn="tl">
                    <a:srgbClr val="000000">
                      <a:alpha val="43137"/>
                    </a:srgbClr>
                  </a:outerShdw>
                </a:effectLst>
                <a:latin typeface="+mj-lt"/>
              </a:rPr>
              <a:t>+</a:t>
            </a:r>
            <a:r>
              <a:rPr lang="en-US" sz="3200" dirty="0">
                <a:solidFill>
                  <a:srgbClr val="FFFF00"/>
                </a:solidFill>
                <a:effectLst>
                  <a:outerShdw blurRad="38100" dist="38100" dir="2700000" algn="tl">
                    <a:srgbClr val="000000">
                      <a:alpha val="43137"/>
                    </a:srgbClr>
                  </a:outerShdw>
                </a:effectLst>
                <a:latin typeface="+mj-lt"/>
              </a:rPr>
              <a:t> </a:t>
            </a:r>
            <a:r>
              <a:rPr lang="en-US" sz="3200" dirty="0">
                <a:solidFill>
                  <a:srgbClr val="00B0F0"/>
                </a:solidFill>
                <a:effectLst>
                  <a:outerShdw blurRad="38100" dist="38100" dir="2700000" algn="tl">
                    <a:srgbClr val="000000">
                      <a:alpha val="43137"/>
                    </a:srgbClr>
                  </a:outerShdw>
                </a:effectLst>
                <a:latin typeface="+mj-lt"/>
              </a:rPr>
              <a:t>WY</a:t>
            </a:r>
          </a:p>
        </p:txBody>
      </p:sp>
    </p:spTree>
    <p:extLst>
      <p:ext uri="{BB962C8B-B14F-4D97-AF65-F5344CB8AC3E}">
        <p14:creationId xmlns:p14="http://schemas.microsoft.com/office/powerpoint/2010/main" val="97316396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A3EC-AAAC-4204-B12B-A829A04BC9DF}"/>
              </a:ext>
            </a:extLst>
          </p:cNvPr>
          <p:cNvSpPr>
            <a:spLocks noGrp="1"/>
          </p:cNvSpPr>
          <p:nvPr>
            <p:ph type="title"/>
          </p:nvPr>
        </p:nvSpPr>
        <p:spPr/>
        <p:txBody>
          <a:bodyPr/>
          <a:lstStyle/>
          <a:p>
            <a:r>
              <a:rPr lang="en-US" dirty="0"/>
              <a:t>Conclusion:</a:t>
            </a:r>
            <a:br>
              <a:rPr lang="en-US" dirty="0"/>
            </a:br>
            <a:r>
              <a:rPr lang="en-US" sz="2000" dirty="0">
                <a:solidFill>
                  <a:schemeClr val="accent2"/>
                </a:solidFill>
              </a:rPr>
              <a:t>K-MAPS</a:t>
            </a:r>
            <a:endParaRPr lang="en-US" dirty="0"/>
          </a:p>
        </p:txBody>
      </p:sp>
      <p:sp>
        <p:nvSpPr>
          <p:cNvPr id="4" name="Text Placeholder 3">
            <a:extLst>
              <a:ext uri="{FF2B5EF4-FFF2-40B4-BE49-F238E27FC236}">
                <a16:creationId xmlns:a16="http://schemas.microsoft.com/office/drawing/2014/main" id="{8EEC3F7F-5802-4D54-8456-B9719EB4E380}"/>
              </a:ext>
            </a:extLst>
          </p:cNvPr>
          <p:cNvSpPr>
            <a:spLocks noGrp="1"/>
          </p:cNvSpPr>
          <p:nvPr>
            <p:ph type="body" sz="half" idx="2"/>
          </p:nvPr>
        </p:nvSpPr>
        <p:spPr>
          <a:xfrm>
            <a:off x="683342" y="2552700"/>
            <a:ext cx="4447458" cy="3316288"/>
          </a:xfrm>
        </p:spPr>
        <p:txBody>
          <a:bodyPr>
            <a:normAutofit/>
          </a:bodyPr>
          <a:lstStyle/>
          <a:p>
            <a:pPr marL="285750" indent="-285750">
              <a:buFont typeface="Arial" panose="020B0604020202020204" pitchFamily="34" charset="0"/>
              <a:buChar char="•"/>
            </a:pPr>
            <a:r>
              <a:rPr lang="en-US" dirty="0"/>
              <a:t>Proceed for C, B, and A, then implement the design in LogicWorks. The equations are all called a “sum of products” as they are the sum of multiple </a:t>
            </a:r>
            <a:r>
              <a:rPr lang="en-US" dirty="0" err="1"/>
              <a:t>minterms</a:t>
            </a:r>
            <a:r>
              <a:rPr lang="en-US" dirty="0"/>
              <a:t>.</a:t>
            </a:r>
          </a:p>
          <a:p>
            <a:pPr marL="285750" indent="-285750">
              <a:buFont typeface="Arial" panose="020B0604020202020204" pitchFamily="34" charset="0"/>
              <a:buChar char="•"/>
            </a:pPr>
            <a:r>
              <a:rPr lang="en-US" dirty="0"/>
              <a:t>It may be helpful to number the cells with the 0-9 POSTNET values for the sake of quickly placing C, B, or A values.</a:t>
            </a:r>
          </a:p>
        </p:txBody>
      </p:sp>
      <p:sp>
        <p:nvSpPr>
          <p:cNvPr id="6" name="TextBox 5">
            <a:extLst>
              <a:ext uri="{FF2B5EF4-FFF2-40B4-BE49-F238E27FC236}">
                <a16:creationId xmlns:a16="http://schemas.microsoft.com/office/drawing/2014/main" id="{8DA450F7-C4FC-4936-998B-8FE8C89DAA21}"/>
              </a:ext>
            </a:extLst>
          </p:cNvPr>
          <p:cNvSpPr txBox="1"/>
          <p:nvPr/>
        </p:nvSpPr>
        <p:spPr>
          <a:xfrm>
            <a:off x="5582652" y="2461219"/>
            <a:ext cx="731064"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9" name="Rectangle 8">
            <a:extLst>
              <a:ext uri="{FF2B5EF4-FFF2-40B4-BE49-F238E27FC236}">
                <a16:creationId xmlns:a16="http://schemas.microsoft.com/office/drawing/2014/main" id="{56F2713B-2EC6-4A5B-8F2B-4947822256FE}"/>
              </a:ext>
            </a:extLst>
          </p:cNvPr>
          <p:cNvSpPr/>
          <p:nvPr/>
        </p:nvSpPr>
        <p:spPr>
          <a:xfrm>
            <a:off x="6392962" y="2756059"/>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FFA6CC35-3210-4C63-8503-48939CD2760A}"/>
              </a:ext>
            </a:extLst>
          </p:cNvPr>
          <p:cNvSpPr/>
          <p:nvPr/>
        </p:nvSpPr>
        <p:spPr>
          <a:xfrm>
            <a:off x="6880724" y="2753266"/>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7</a:t>
            </a:r>
          </a:p>
        </p:txBody>
      </p:sp>
      <p:sp>
        <p:nvSpPr>
          <p:cNvPr id="11" name="Rectangle 10">
            <a:extLst>
              <a:ext uri="{FF2B5EF4-FFF2-40B4-BE49-F238E27FC236}">
                <a16:creationId xmlns:a16="http://schemas.microsoft.com/office/drawing/2014/main" id="{9DAFC832-DDC8-414C-8965-76961392887A}"/>
              </a:ext>
            </a:extLst>
          </p:cNvPr>
          <p:cNvSpPr/>
          <p:nvPr/>
        </p:nvSpPr>
        <p:spPr>
          <a:xfrm>
            <a:off x="7368487" y="2750473"/>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AFD1C22E-BDE6-48F4-A42E-6A1306BF1893}"/>
              </a:ext>
            </a:extLst>
          </p:cNvPr>
          <p:cNvSpPr/>
          <p:nvPr/>
        </p:nvSpPr>
        <p:spPr>
          <a:xfrm>
            <a:off x="7856249" y="2747681"/>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8</a:t>
            </a:r>
          </a:p>
        </p:txBody>
      </p:sp>
      <p:sp>
        <p:nvSpPr>
          <p:cNvPr id="13" name="Rectangle 12">
            <a:extLst>
              <a:ext uri="{FF2B5EF4-FFF2-40B4-BE49-F238E27FC236}">
                <a16:creationId xmlns:a16="http://schemas.microsoft.com/office/drawing/2014/main" id="{97A750BE-C75F-4100-B32D-834506651053}"/>
              </a:ext>
            </a:extLst>
          </p:cNvPr>
          <p:cNvSpPr/>
          <p:nvPr/>
        </p:nvSpPr>
        <p:spPr>
          <a:xfrm>
            <a:off x="6393439" y="3243780"/>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9</a:t>
            </a:r>
          </a:p>
        </p:txBody>
      </p:sp>
      <p:sp>
        <p:nvSpPr>
          <p:cNvPr id="14" name="Rectangle 13">
            <a:extLst>
              <a:ext uri="{FF2B5EF4-FFF2-40B4-BE49-F238E27FC236}">
                <a16:creationId xmlns:a16="http://schemas.microsoft.com/office/drawing/2014/main" id="{2917C738-B8D2-4B84-88E6-CA5A08503555}"/>
              </a:ext>
            </a:extLst>
          </p:cNvPr>
          <p:cNvSpPr/>
          <p:nvPr/>
        </p:nvSpPr>
        <p:spPr>
          <a:xfrm>
            <a:off x="6881202" y="3240987"/>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3F816FC5-473F-490F-8AB6-77D193E17B81}"/>
              </a:ext>
            </a:extLst>
          </p:cNvPr>
          <p:cNvSpPr/>
          <p:nvPr/>
        </p:nvSpPr>
        <p:spPr>
          <a:xfrm>
            <a:off x="7368964" y="3238194"/>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46A141E1-32FC-49E5-8DAB-E739ECBA0F3B}"/>
              </a:ext>
            </a:extLst>
          </p:cNvPr>
          <p:cNvSpPr/>
          <p:nvPr/>
        </p:nvSpPr>
        <p:spPr>
          <a:xfrm>
            <a:off x="7856726" y="3235402"/>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6530FFF5-C8AB-4C01-8502-4103C1442BA9}"/>
              </a:ext>
            </a:extLst>
          </p:cNvPr>
          <p:cNvSpPr/>
          <p:nvPr/>
        </p:nvSpPr>
        <p:spPr>
          <a:xfrm>
            <a:off x="6393917" y="3731501"/>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B61AA749-D5C2-4DBC-8626-57FB76A35B2A}"/>
              </a:ext>
            </a:extLst>
          </p:cNvPr>
          <p:cNvSpPr/>
          <p:nvPr/>
        </p:nvSpPr>
        <p:spPr>
          <a:xfrm>
            <a:off x="6881679" y="3728709"/>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A04B63C6-D171-453C-BA6E-C851BA299F71}"/>
              </a:ext>
            </a:extLst>
          </p:cNvPr>
          <p:cNvSpPr/>
          <p:nvPr/>
        </p:nvSpPr>
        <p:spPr>
          <a:xfrm>
            <a:off x="7369441" y="3725916"/>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039C25F7-95C5-41C2-94FF-0DB4955774D8}"/>
              </a:ext>
            </a:extLst>
          </p:cNvPr>
          <p:cNvSpPr/>
          <p:nvPr/>
        </p:nvSpPr>
        <p:spPr>
          <a:xfrm>
            <a:off x="7857204" y="3723123"/>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8F6521EA-61EA-46EE-8583-C08FC33BA191}"/>
              </a:ext>
            </a:extLst>
          </p:cNvPr>
          <p:cNvSpPr/>
          <p:nvPr/>
        </p:nvSpPr>
        <p:spPr>
          <a:xfrm>
            <a:off x="6394394" y="4219223"/>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0</a:t>
            </a:r>
          </a:p>
        </p:txBody>
      </p:sp>
      <p:sp>
        <p:nvSpPr>
          <p:cNvPr id="22" name="Rectangle 21">
            <a:extLst>
              <a:ext uri="{FF2B5EF4-FFF2-40B4-BE49-F238E27FC236}">
                <a16:creationId xmlns:a16="http://schemas.microsoft.com/office/drawing/2014/main" id="{7A7BBB1E-166D-4148-BD8D-8D4338F2584A}"/>
              </a:ext>
            </a:extLst>
          </p:cNvPr>
          <p:cNvSpPr/>
          <p:nvPr/>
        </p:nvSpPr>
        <p:spPr>
          <a:xfrm>
            <a:off x="6882156" y="4216430"/>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385E1D26-4060-4CE1-A38F-7ECA029CA200}"/>
              </a:ext>
            </a:extLst>
          </p:cNvPr>
          <p:cNvSpPr/>
          <p:nvPr/>
        </p:nvSpPr>
        <p:spPr>
          <a:xfrm>
            <a:off x="7369919" y="4213637"/>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Rectangle 23">
            <a:extLst>
              <a:ext uri="{FF2B5EF4-FFF2-40B4-BE49-F238E27FC236}">
                <a16:creationId xmlns:a16="http://schemas.microsoft.com/office/drawing/2014/main" id="{001D79C5-2E75-41EB-880F-48C3BCE68000}"/>
              </a:ext>
            </a:extLst>
          </p:cNvPr>
          <p:cNvSpPr/>
          <p:nvPr/>
        </p:nvSpPr>
        <p:spPr>
          <a:xfrm>
            <a:off x="7857681" y="4210844"/>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5" name="Straight Connector 24">
            <a:extLst>
              <a:ext uri="{FF2B5EF4-FFF2-40B4-BE49-F238E27FC236}">
                <a16:creationId xmlns:a16="http://schemas.microsoft.com/office/drawing/2014/main" id="{A27E6394-E586-475A-A67F-7856ED30848B}"/>
              </a:ext>
            </a:extLst>
          </p:cNvPr>
          <p:cNvCxnSpPr/>
          <p:nvPr/>
        </p:nvCxnSpPr>
        <p:spPr>
          <a:xfrm flipH="1" flipV="1">
            <a:off x="6037560" y="2395072"/>
            <a:ext cx="355401" cy="355401"/>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F3CD34C-CC0F-43C6-B881-9D303B87CF32}"/>
              </a:ext>
            </a:extLst>
          </p:cNvPr>
          <p:cNvSpPr txBox="1"/>
          <p:nvPr/>
        </p:nvSpPr>
        <p:spPr>
          <a:xfrm>
            <a:off x="5945482" y="2152390"/>
            <a:ext cx="731064"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27" name="TextBox 26">
            <a:extLst>
              <a:ext uri="{FF2B5EF4-FFF2-40B4-BE49-F238E27FC236}">
                <a16:creationId xmlns:a16="http://schemas.microsoft.com/office/drawing/2014/main" id="{5F8CD1E4-3A7A-46AF-81D2-273763E9BA80}"/>
              </a:ext>
            </a:extLst>
          </p:cNvPr>
          <p:cNvSpPr txBox="1"/>
          <p:nvPr/>
        </p:nvSpPr>
        <p:spPr>
          <a:xfrm>
            <a:off x="6403537" y="2418202"/>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28" name="TextBox 27">
            <a:extLst>
              <a:ext uri="{FF2B5EF4-FFF2-40B4-BE49-F238E27FC236}">
                <a16:creationId xmlns:a16="http://schemas.microsoft.com/office/drawing/2014/main" id="{B7B56E02-BB29-4286-A107-9D5464AEBD25}"/>
              </a:ext>
            </a:extLst>
          </p:cNvPr>
          <p:cNvSpPr txBox="1"/>
          <p:nvPr/>
        </p:nvSpPr>
        <p:spPr>
          <a:xfrm>
            <a:off x="6891450" y="2420111"/>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29" name="TextBox 28">
            <a:extLst>
              <a:ext uri="{FF2B5EF4-FFF2-40B4-BE49-F238E27FC236}">
                <a16:creationId xmlns:a16="http://schemas.microsoft.com/office/drawing/2014/main" id="{A24B2A97-50AF-42EB-853F-D84E66F307A8}"/>
              </a:ext>
            </a:extLst>
          </p:cNvPr>
          <p:cNvSpPr txBox="1"/>
          <p:nvPr/>
        </p:nvSpPr>
        <p:spPr>
          <a:xfrm>
            <a:off x="7379364" y="2422020"/>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30" name="TextBox 29">
            <a:extLst>
              <a:ext uri="{FF2B5EF4-FFF2-40B4-BE49-F238E27FC236}">
                <a16:creationId xmlns:a16="http://schemas.microsoft.com/office/drawing/2014/main" id="{A40286FC-4BB6-4AC8-8828-1A6E66EC6DAB}"/>
              </a:ext>
            </a:extLst>
          </p:cNvPr>
          <p:cNvSpPr txBox="1"/>
          <p:nvPr/>
        </p:nvSpPr>
        <p:spPr>
          <a:xfrm>
            <a:off x="7867277" y="2423929"/>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31" name="TextBox 30">
            <a:extLst>
              <a:ext uri="{FF2B5EF4-FFF2-40B4-BE49-F238E27FC236}">
                <a16:creationId xmlns:a16="http://schemas.microsoft.com/office/drawing/2014/main" id="{7DBB8460-703F-4944-8A15-F17AE8269AB1}"/>
              </a:ext>
            </a:extLst>
          </p:cNvPr>
          <p:cNvSpPr txBox="1"/>
          <p:nvPr/>
        </p:nvSpPr>
        <p:spPr>
          <a:xfrm>
            <a:off x="5924048" y="2842786"/>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32" name="TextBox 31">
            <a:extLst>
              <a:ext uri="{FF2B5EF4-FFF2-40B4-BE49-F238E27FC236}">
                <a16:creationId xmlns:a16="http://schemas.microsoft.com/office/drawing/2014/main" id="{F41D00F7-74BC-48B9-B840-41986F011D98}"/>
              </a:ext>
            </a:extLst>
          </p:cNvPr>
          <p:cNvSpPr txBox="1"/>
          <p:nvPr/>
        </p:nvSpPr>
        <p:spPr>
          <a:xfrm>
            <a:off x="5924876" y="3332760"/>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33" name="TextBox 32">
            <a:extLst>
              <a:ext uri="{FF2B5EF4-FFF2-40B4-BE49-F238E27FC236}">
                <a16:creationId xmlns:a16="http://schemas.microsoft.com/office/drawing/2014/main" id="{A2F2ABC4-9C0B-4AF4-8270-A30D9EB4AB26}"/>
              </a:ext>
            </a:extLst>
          </p:cNvPr>
          <p:cNvSpPr txBox="1"/>
          <p:nvPr/>
        </p:nvSpPr>
        <p:spPr>
          <a:xfrm>
            <a:off x="5925705" y="3822733"/>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34" name="TextBox 33">
            <a:extLst>
              <a:ext uri="{FF2B5EF4-FFF2-40B4-BE49-F238E27FC236}">
                <a16:creationId xmlns:a16="http://schemas.microsoft.com/office/drawing/2014/main" id="{F00156FA-8967-484C-8EC8-CEC3AEFD450E}"/>
              </a:ext>
            </a:extLst>
          </p:cNvPr>
          <p:cNvSpPr txBox="1"/>
          <p:nvPr/>
        </p:nvSpPr>
        <p:spPr>
          <a:xfrm>
            <a:off x="5926533" y="4300853"/>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35" name="TextBox 34">
            <a:extLst>
              <a:ext uri="{FF2B5EF4-FFF2-40B4-BE49-F238E27FC236}">
                <a16:creationId xmlns:a16="http://schemas.microsoft.com/office/drawing/2014/main" id="{95778F14-575E-401C-93EA-3F4AA549A6C4}"/>
              </a:ext>
            </a:extLst>
          </p:cNvPr>
          <p:cNvSpPr txBox="1"/>
          <p:nvPr/>
        </p:nvSpPr>
        <p:spPr>
          <a:xfrm>
            <a:off x="8447597" y="2479131"/>
            <a:ext cx="731064"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WX</a:t>
            </a:r>
          </a:p>
        </p:txBody>
      </p:sp>
      <p:sp>
        <p:nvSpPr>
          <p:cNvPr id="36" name="Rectangle 35">
            <a:extLst>
              <a:ext uri="{FF2B5EF4-FFF2-40B4-BE49-F238E27FC236}">
                <a16:creationId xmlns:a16="http://schemas.microsoft.com/office/drawing/2014/main" id="{DEA493FD-AAA1-42F7-82AF-92462B97881E}"/>
              </a:ext>
            </a:extLst>
          </p:cNvPr>
          <p:cNvSpPr/>
          <p:nvPr/>
        </p:nvSpPr>
        <p:spPr>
          <a:xfrm>
            <a:off x="9258051" y="2759759"/>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Rectangle 36">
            <a:extLst>
              <a:ext uri="{FF2B5EF4-FFF2-40B4-BE49-F238E27FC236}">
                <a16:creationId xmlns:a16="http://schemas.microsoft.com/office/drawing/2014/main" id="{D65B2FA4-8ED0-4E90-96DB-EA063F17BAE3}"/>
              </a:ext>
            </a:extLst>
          </p:cNvPr>
          <p:cNvSpPr/>
          <p:nvPr/>
        </p:nvSpPr>
        <p:spPr>
          <a:xfrm>
            <a:off x="9745813" y="2756966"/>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Rectangle 37">
            <a:extLst>
              <a:ext uri="{FF2B5EF4-FFF2-40B4-BE49-F238E27FC236}">
                <a16:creationId xmlns:a16="http://schemas.microsoft.com/office/drawing/2014/main" id="{9E09CCF1-CF5D-4BC2-88FA-848725ECFC48}"/>
              </a:ext>
            </a:extLst>
          </p:cNvPr>
          <p:cNvSpPr/>
          <p:nvPr/>
        </p:nvSpPr>
        <p:spPr>
          <a:xfrm>
            <a:off x="10233576" y="2754173"/>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a:t>
            </a:r>
          </a:p>
        </p:txBody>
      </p:sp>
      <p:sp>
        <p:nvSpPr>
          <p:cNvPr id="39" name="Rectangle 38">
            <a:extLst>
              <a:ext uri="{FF2B5EF4-FFF2-40B4-BE49-F238E27FC236}">
                <a16:creationId xmlns:a16="http://schemas.microsoft.com/office/drawing/2014/main" id="{B4FA4572-1141-46A5-BFA0-6EA652291D27}"/>
              </a:ext>
            </a:extLst>
          </p:cNvPr>
          <p:cNvSpPr/>
          <p:nvPr/>
        </p:nvSpPr>
        <p:spPr>
          <a:xfrm>
            <a:off x="10721339" y="2751380"/>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AF239F65-2B3B-44D5-8676-A214CA5F5648}"/>
              </a:ext>
            </a:extLst>
          </p:cNvPr>
          <p:cNvSpPr/>
          <p:nvPr/>
        </p:nvSpPr>
        <p:spPr>
          <a:xfrm>
            <a:off x="9258529" y="3247480"/>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 name="Rectangle 40">
            <a:extLst>
              <a:ext uri="{FF2B5EF4-FFF2-40B4-BE49-F238E27FC236}">
                <a16:creationId xmlns:a16="http://schemas.microsoft.com/office/drawing/2014/main" id="{0B0E4395-AFCF-42D7-B97A-C1C2FDA68CF3}"/>
              </a:ext>
            </a:extLst>
          </p:cNvPr>
          <p:cNvSpPr/>
          <p:nvPr/>
        </p:nvSpPr>
        <p:spPr>
          <a:xfrm>
            <a:off x="9746291" y="3244687"/>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2</a:t>
            </a:r>
          </a:p>
        </p:txBody>
      </p:sp>
      <p:sp>
        <p:nvSpPr>
          <p:cNvPr id="42" name="Rectangle 41">
            <a:extLst>
              <a:ext uri="{FF2B5EF4-FFF2-40B4-BE49-F238E27FC236}">
                <a16:creationId xmlns:a16="http://schemas.microsoft.com/office/drawing/2014/main" id="{39243294-E381-4466-8AA9-D09BF47C687D}"/>
              </a:ext>
            </a:extLst>
          </p:cNvPr>
          <p:cNvSpPr/>
          <p:nvPr/>
        </p:nvSpPr>
        <p:spPr>
          <a:xfrm>
            <a:off x="10234053" y="3241895"/>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Rectangle 42">
            <a:extLst>
              <a:ext uri="{FF2B5EF4-FFF2-40B4-BE49-F238E27FC236}">
                <a16:creationId xmlns:a16="http://schemas.microsoft.com/office/drawing/2014/main" id="{EE0CBFA6-E46A-4F2C-A9B4-6D0EFFE3B2D0}"/>
              </a:ext>
            </a:extLst>
          </p:cNvPr>
          <p:cNvSpPr/>
          <p:nvPr/>
        </p:nvSpPr>
        <p:spPr>
          <a:xfrm>
            <a:off x="10721815" y="3239102"/>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21EE24E1-7234-4AC3-B6D6-B42FA6784341}"/>
              </a:ext>
            </a:extLst>
          </p:cNvPr>
          <p:cNvSpPr/>
          <p:nvPr/>
        </p:nvSpPr>
        <p:spPr>
          <a:xfrm>
            <a:off x="9259006" y="3735202"/>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6</a:t>
            </a:r>
          </a:p>
        </p:txBody>
      </p:sp>
      <p:sp>
        <p:nvSpPr>
          <p:cNvPr id="45" name="Rectangle 44">
            <a:extLst>
              <a:ext uri="{FF2B5EF4-FFF2-40B4-BE49-F238E27FC236}">
                <a16:creationId xmlns:a16="http://schemas.microsoft.com/office/drawing/2014/main" id="{8C00F0EA-A517-477D-859D-C4910ADAF182}"/>
              </a:ext>
            </a:extLst>
          </p:cNvPr>
          <p:cNvSpPr/>
          <p:nvPr/>
        </p:nvSpPr>
        <p:spPr>
          <a:xfrm>
            <a:off x="9746768" y="3732409"/>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Rectangle 45">
            <a:extLst>
              <a:ext uri="{FF2B5EF4-FFF2-40B4-BE49-F238E27FC236}">
                <a16:creationId xmlns:a16="http://schemas.microsoft.com/office/drawing/2014/main" id="{94225956-3D6F-42B9-8F41-5208CE2621D3}"/>
              </a:ext>
            </a:extLst>
          </p:cNvPr>
          <p:cNvSpPr/>
          <p:nvPr/>
        </p:nvSpPr>
        <p:spPr>
          <a:xfrm>
            <a:off x="10234531" y="3729616"/>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Rectangle 46">
            <a:extLst>
              <a:ext uri="{FF2B5EF4-FFF2-40B4-BE49-F238E27FC236}">
                <a16:creationId xmlns:a16="http://schemas.microsoft.com/office/drawing/2014/main" id="{BB59B998-48B2-4415-863A-9D36F6952EC0}"/>
              </a:ext>
            </a:extLst>
          </p:cNvPr>
          <p:cNvSpPr/>
          <p:nvPr/>
        </p:nvSpPr>
        <p:spPr>
          <a:xfrm>
            <a:off x="10722293" y="3726823"/>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4CA63316-6DF8-46D9-BC58-2D3B14464A4A}"/>
              </a:ext>
            </a:extLst>
          </p:cNvPr>
          <p:cNvSpPr/>
          <p:nvPr/>
        </p:nvSpPr>
        <p:spPr>
          <a:xfrm>
            <a:off x="9259483" y="4222923"/>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Rectangle 48">
            <a:extLst>
              <a:ext uri="{FF2B5EF4-FFF2-40B4-BE49-F238E27FC236}">
                <a16:creationId xmlns:a16="http://schemas.microsoft.com/office/drawing/2014/main" id="{CF684D94-C1A8-407E-8574-1DF09B7944E9}"/>
              </a:ext>
            </a:extLst>
          </p:cNvPr>
          <p:cNvSpPr/>
          <p:nvPr/>
        </p:nvSpPr>
        <p:spPr>
          <a:xfrm>
            <a:off x="9747246" y="4220130"/>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4</a:t>
            </a:r>
          </a:p>
        </p:txBody>
      </p:sp>
      <p:sp>
        <p:nvSpPr>
          <p:cNvPr id="50" name="Rectangle 49">
            <a:extLst>
              <a:ext uri="{FF2B5EF4-FFF2-40B4-BE49-F238E27FC236}">
                <a16:creationId xmlns:a16="http://schemas.microsoft.com/office/drawing/2014/main" id="{D156E159-E931-46F4-A3F4-A5C55EE61C60}"/>
              </a:ext>
            </a:extLst>
          </p:cNvPr>
          <p:cNvSpPr/>
          <p:nvPr/>
        </p:nvSpPr>
        <p:spPr>
          <a:xfrm>
            <a:off x="10235008" y="4217337"/>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 name="Rectangle 50">
            <a:extLst>
              <a:ext uri="{FF2B5EF4-FFF2-40B4-BE49-F238E27FC236}">
                <a16:creationId xmlns:a16="http://schemas.microsoft.com/office/drawing/2014/main" id="{56A3972E-F075-44C5-81C0-AC6F13AD7764}"/>
              </a:ext>
            </a:extLst>
          </p:cNvPr>
          <p:cNvSpPr/>
          <p:nvPr/>
        </p:nvSpPr>
        <p:spPr>
          <a:xfrm>
            <a:off x="10722770" y="4214545"/>
            <a:ext cx="483649" cy="483649"/>
          </a:xfrm>
          <a:prstGeom prst="rect">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5</a:t>
            </a:r>
          </a:p>
        </p:txBody>
      </p:sp>
      <p:cxnSp>
        <p:nvCxnSpPr>
          <p:cNvPr id="52" name="Straight Connector 51">
            <a:extLst>
              <a:ext uri="{FF2B5EF4-FFF2-40B4-BE49-F238E27FC236}">
                <a16:creationId xmlns:a16="http://schemas.microsoft.com/office/drawing/2014/main" id="{71EA17A1-4EF8-4E5E-9FE8-73C137F227A5}"/>
              </a:ext>
            </a:extLst>
          </p:cNvPr>
          <p:cNvCxnSpPr/>
          <p:nvPr/>
        </p:nvCxnSpPr>
        <p:spPr>
          <a:xfrm flipH="1" flipV="1">
            <a:off x="8902650" y="2398772"/>
            <a:ext cx="355401" cy="355401"/>
          </a:xfrm>
          <a:prstGeom prst="line">
            <a:avLst/>
          </a:prstGeom>
          <a:ln w="2857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0027777D-4947-4447-94F5-B25F4E7D6BAB}"/>
              </a:ext>
            </a:extLst>
          </p:cNvPr>
          <p:cNvSpPr txBox="1"/>
          <p:nvPr/>
        </p:nvSpPr>
        <p:spPr>
          <a:xfrm>
            <a:off x="8852477" y="2169558"/>
            <a:ext cx="731064"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YZ</a:t>
            </a:r>
          </a:p>
        </p:txBody>
      </p:sp>
      <p:sp>
        <p:nvSpPr>
          <p:cNvPr id="54" name="TextBox 53">
            <a:extLst>
              <a:ext uri="{FF2B5EF4-FFF2-40B4-BE49-F238E27FC236}">
                <a16:creationId xmlns:a16="http://schemas.microsoft.com/office/drawing/2014/main" id="{4FA7A9BA-3335-49EF-8568-B75FAD313686}"/>
              </a:ext>
            </a:extLst>
          </p:cNvPr>
          <p:cNvSpPr txBox="1"/>
          <p:nvPr/>
        </p:nvSpPr>
        <p:spPr>
          <a:xfrm>
            <a:off x="9268626" y="2421902"/>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55" name="TextBox 54">
            <a:extLst>
              <a:ext uri="{FF2B5EF4-FFF2-40B4-BE49-F238E27FC236}">
                <a16:creationId xmlns:a16="http://schemas.microsoft.com/office/drawing/2014/main" id="{1FFFB7CF-B33F-4EEC-A1A1-DC59FC4DE3FA}"/>
              </a:ext>
            </a:extLst>
          </p:cNvPr>
          <p:cNvSpPr txBox="1"/>
          <p:nvPr/>
        </p:nvSpPr>
        <p:spPr>
          <a:xfrm>
            <a:off x="9756540" y="2423811"/>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56" name="TextBox 55">
            <a:extLst>
              <a:ext uri="{FF2B5EF4-FFF2-40B4-BE49-F238E27FC236}">
                <a16:creationId xmlns:a16="http://schemas.microsoft.com/office/drawing/2014/main" id="{0910C1E0-4037-4A9F-AF0E-D2CE484631A0}"/>
              </a:ext>
            </a:extLst>
          </p:cNvPr>
          <p:cNvSpPr txBox="1"/>
          <p:nvPr/>
        </p:nvSpPr>
        <p:spPr>
          <a:xfrm>
            <a:off x="10244453" y="2425720"/>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57" name="TextBox 56">
            <a:extLst>
              <a:ext uri="{FF2B5EF4-FFF2-40B4-BE49-F238E27FC236}">
                <a16:creationId xmlns:a16="http://schemas.microsoft.com/office/drawing/2014/main" id="{A81F5D2D-AAAB-42AC-B540-19F9D908A23F}"/>
              </a:ext>
            </a:extLst>
          </p:cNvPr>
          <p:cNvSpPr txBox="1"/>
          <p:nvPr/>
        </p:nvSpPr>
        <p:spPr>
          <a:xfrm>
            <a:off x="10732366" y="2427630"/>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58" name="TextBox 57">
            <a:extLst>
              <a:ext uri="{FF2B5EF4-FFF2-40B4-BE49-F238E27FC236}">
                <a16:creationId xmlns:a16="http://schemas.microsoft.com/office/drawing/2014/main" id="{DEF7A11D-B5D1-4F02-A9B4-381DCB7AF22A}"/>
              </a:ext>
            </a:extLst>
          </p:cNvPr>
          <p:cNvSpPr txBox="1"/>
          <p:nvPr/>
        </p:nvSpPr>
        <p:spPr>
          <a:xfrm>
            <a:off x="8789137" y="2846487"/>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00</a:t>
            </a:r>
          </a:p>
        </p:txBody>
      </p:sp>
      <p:sp>
        <p:nvSpPr>
          <p:cNvPr id="59" name="TextBox 58">
            <a:extLst>
              <a:ext uri="{FF2B5EF4-FFF2-40B4-BE49-F238E27FC236}">
                <a16:creationId xmlns:a16="http://schemas.microsoft.com/office/drawing/2014/main" id="{831370A9-034B-4EDD-B514-4EC4C179DEAD}"/>
              </a:ext>
            </a:extLst>
          </p:cNvPr>
          <p:cNvSpPr txBox="1"/>
          <p:nvPr/>
        </p:nvSpPr>
        <p:spPr>
          <a:xfrm>
            <a:off x="8789966" y="3336460"/>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01</a:t>
            </a:r>
          </a:p>
        </p:txBody>
      </p:sp>
      <p:sp>
        <p:nvSpPr>
          <p:cNvPr id="60" name="TextBox 59">
            <a:extLst>
              <a:ext uri="{FF2B5EF4-FFF2-40B4-BE49-F238E27FC236}">
                <a16:creationId xmlns:a16="http://schemas.microsoft.com/office/drawing/2014/main" id="{6B614CA3-88BC-44FE-9A0B-B2A0E22F1722}"/>
              </a:ext>
            </a:extLst>
          </p:cNvPr>
          <p:cNvSpPr txBox="1"/>
          <p:nvPr/>
        </p:nvSpPr>
        <p:spPr>
          <a:xfrm>
            <a:off x="8790794" y="3826433"/>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11</a:t>
            </a:r>
          </a:p>
        </p:txBody>
      </p:sp>
      <p:sp>
        <p:nvSpPr>
          <p:cNvPr id="61" name="TextBox 60">
            <a:extLst>
              <a:ext uri="{FF2B5EF4-FFF2-40B4-BE49-F238E27FC236}">
                <a16:creationId xmlns:a16="http://schemas.microsoft.com/office/drawing/2014/main" id="{D2C0912F-B902-4121-976D-109829B8B2BC}"/>
              </a:ext>
            </a:extLst>
          </p:cNvPr>
          <p:cNvSpPr txBox="1"/>
          <p:nvPr/>
        </p:nvSpPr>
        <p:spPr>
          <a:xfrm>
            <a:off x="8791622" y="4304554"/>
            <a:ext cx="458492" cy="338554"/>
          </a:xfrm>
          <a:prstGeom prst="rect">
            <a:avLst/>
          </a:prstGeom>
          <a:noFill/>
        </p:spPr>
        <p:txBody>
          <a:bodyPr wrap="square" rtlCol="0">
            <a:spAutoFit/>
          </a:bodyPr>
          <a:lstStyle/>
          <a:p>
            <a:pPr algn="ctr"/>
            <a:r>
              <a:rPr lang="en-US" sz="1600" dirty="0">
                <a:solidFill>
                  <a:schemeClr val="accent3"/>
                </a:solidFill>
                <a:effectLst>
                  <a:outerShdw blurRad="50800" dist="38100" dir="2700000" algn="tl" rotWithShape="0">
                    <a:srgbClr val="000000">
                      <a:alpha val="43000"/>
                    </a:srgbClr>
                  </a:outerShdw>
                </a:effectLst>
                <a:latin typeface="Arial"/>
                <a:cs typeface="Arial"/>
              </a:rPr>
              <a:t>10</a:t>
            </a:r>
          </a:p>
        </p:txBody>
      </p:sp>
      <p:sp>
        <p:nvSpPr>
          <p:cNvPr id="67" name="TextBox 66">
            <a:extLst>
              <a:ext uri="{FF2B5EF4-FFF2-40B4-BE49-F238E27FC236}">
                <a16:creationId xmlns:a16="http://schemas.microsoft.com/office/drawing/2014/main" id="{02CE7758-DC03-4E9F-A09C-D856091949B9}"/>
              </a:ext>
            </a:extLst>
          </p:cNvPr>
          <p:cNvSpPr txBox="1"/>
          <p:nvPr/>
        </p:nvSpPr>
        <p:spPr>
          <a:xfrm>
            <a:off x="6904269" y="4741827"/>
            <a:ext cx="891345" cy="369332"/>
          </a:xfrm>
          <a:prstGeom prst="rect">
            <a:avLst/>
          </a:prstGeom>
          <a:noFill/>
        </p:spPr>
        <p:txBody>
          <a:bodyPr wrap="square" rtlCol="0">
            <a:spAutoFit/>
          </a:bodyPr>
          <a:lstStyle/>
          <a:p>
            <a:pPr algn="ctr"/>
            <a:r>
              <a:rPr lang="en-US" dirty="0">
                <a:solidFill>
                  <a:schemeClr val="accent3"/>
                </a:solidFill>
                <a:effectLst>
                  <a:outerShdw blurRad="50800" dist="38100" dir="2700000" algn="tl" rotWithShape="0">
                    <a:srgbClr val="000000">
                      <a:alpha val="43000"/>
                    </a:srgbClr>
                  </a:outerShdw>
                </a:effectLst>
                <a:latin typeface="Arial"/>
                <a:cs typeface="Arial"/>
              </a:rPr>
              <a:t>V</a:t>
            </a:r>
          </a:p>
        </p:txBody>
      </p:sp>
      <p:sp>
        <p:nvSpPr>
          <p:cNvPr id="68" name="TextBox 67">
            <a:extLst>
              <a:ext uri="{FF2B5EF4-FFF2-40B4-BE49-F238E27FC236}">
                <a16:creationId xmlns:a16="http://schemas.microsoft.com/office/drawing/2014/main" id="{CD489B62-38EA-4769-BBEB-3025BF95B213}"/>
              </a:ext>
            </a:extLst>
          </p:cNvPr>
          <p:cNvSpPr txBox="1"/>
          <p:nvPr/>
        </p:nvSpPr>
        <p:spPr>
          <a:xfrm>
            <a:off x="9779632" y="4747883"/>
            <a:ext cx="891345" cy="369332"/>
          </a:xfrm>
          <a:prstGeom prst="rect">
            <a:avLst/>
          </a:prstGeom>
          <a:noFill/>
        </p:spPr>
        <p:txBody>
          <a:bodyPr wrap="square" rtlCol="0">
            <a:spAutoFit/>
          </a:bodyPr>
          <a:lstStyle/>
          <a:p>
            <a:pPr algn="ctr"/>
            <a:r>
              <a:rPr lang="en-US" dirty="0">
                <a:solidFill>
                  <a:schemeClr val="accent3"/>
                </a:solidFill>
                <a:effectLst>
                  <a:outerShdw blurRad="50800" dist="38100" dir="2700000" algn="tl" rotWithShape="0">
                    <a:srgbClr val="000000">
                      <a:alpha val="43000"/>
                    </a:srgbClr>
                  </a:outerShdw>
                </a:effectLst>
                <a:latin typeface="Arial"/>
                <a:cs typeface="Arial"/>
              </a:rPr>
              <a:t>V’</a:t>
            </a:r>
          </a:p>
        </p:txBody>
      </p:sp>
    </p:spTree>
    <p:extLst>
      <p:ext uri="{BB962C8B-B14F-4D97-AF65-F5344CB8AC3E}">
        <p14:creationId xmlns:p14="http://schemas.microsoft.com/office/powerpoint/2010/main" val="3143648084"/>
      </p:ext>
    </p:extLst>
  </p:cSld>
  <p:clrMapOvr>
    <a:masterClrMapping/>
  </p:clrMapOvr>
  <mc:AlternateContent xmlns:mc="http://schemas.openxmlformats.org/markup-compatibility/2006" xmlns:p14="http://schemas.microsoft.com/office/powerpoint/2010/main">
    <mc:Choice Requires="p14">
      <p:transition p14:dur="400" advClick="0">
        <p:fade/>
      </p:transition>
    </mc:Choice>
    <mc:Fallback xmlns="">
      <p:transition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69E0-47BC-45F7-A4CE-725CD706A265}"/>
              </a:ext>
            </a:extLst>
          </p:cNvPr>
          <p:cNvSpPr>
            <a:spLocks noGrp="1"/>
          </p:cNvSpPr>
          <p:nvPr>
            <p:ph type="title"/>
          </p:nvPr>
        </p:nvSpPr>
        <p:spPr>
          <a:xfrm>
            <a:off x="683343" y="1066800"/>
            <a:ext cx="3340018" cy="1317523"/>
          </a:xfrm>
        </p:spPr>
        <p:txBody>
          <a:bodyPr/>
          <a:lstStyle/>
          <a:p>
            <a:r>
              <a:rPr lang="en-US" dirty="0"/>
              <a:t>Other notes</a:t>
            </a:r>
            <a:br>
              <a:rPr lang="en-US" dirty="0"/>
            </a:br>
            <a:r>
              <a:rPr lang="en-US" sz="2000" dirty="0">
                <a:solidFill>
                  <a:schemeClr val="accent2"/>
                </a:solidFill>
              </a:rPr>
              <a:t>AND report information</a:t>
            </a:r>
            <a:endParaRPr lang="en-US" dirty="0">
              <a:solidFill>
                <a:schemeClr val="accent2"/>
              </a:solidFill>
            </a:endParaRPr>
          </a:p>
        </p:txBody>
      </p:sp>
      <p:sp>
        <p:nvSpPr>
          <p:cNvPr id="4" name="Text Placeholder 3">
            <a:extLst>
              <a:ext uri="{FF2B5EF4-FFF2-40B4-BE49-F238E27FC236}">
                <a16:creationId xmlns:a16="http://schemas.microsoft.com/office/drawing/2014/main" id="{3E3BE511-775A-482D-AD21-3C4F031ADDC0}"/>
              </a:ext>
            </a:extLst>
          </p:cNvPr>
          <p:cNvSpPr>
            <a:spLocks noGrp="1"/>
          </p:cNvSpPr>
          <p:nvPr>
            <p:ph type="body" sz="half" idx="2"/>
          </p:nvPr>
        </p:nvSpPr>
        <p:spPr>
          <a:xfrm>
            <a:off x="4480560" y="1531620"/>
            <a:ext cx="7027250" cy="4345396"/>
          </a:xfrm>
        </p:spPr>
        <p:txBody>
          <a:bodyPr>
            <a:normAutofit/>
          </a:bodyPr>
          <a:lstStyle/>
          <a:p>
            <a:pPr marL="285750" indent="-285750">
              <a:buFont typeface="Courier New" panose="02070309020205020404" pitchFamily="49" charset="0"/>
              <a:buChar char="o"/>
            </a:pPr>
            <a:r>
              <a:rPr lang="en-US" sz="1800" dirty="0"/>
              <a:t>When you are finished with the K-maps and the LogicWorks implementation of the equations (continue using only AND-2 and OR-2s), demo the functionality of the circuit. This concludes the lab for this week.</a:t>
            </a:r>
          </a:p>
          <a:p>
            <a:pPr marL="285750" indent="-285750">
              <a:buFont typeface="Courier New" panose="02070309020205020404" pitchFamily="49" charset="0"/>
              <a:buChar char="o"/>
            </a:pPr>
            <a:r>
              <a:rPr lang="en-US" sz="1800" dirty="0"/>
              <a:t>Hold off on jumping into hardware implementation until next week.</a:t>
            </a:r>
          </a:p>
          <a:p>
            <a:pPr marL="285750" indent="-285750">
              <a:buFont typeface="Courier New" panose="02070309020205020404" pitchFamily="49" charset="0"/>
              <a:buChar char="o"/>
            </a:pPr>
            <a:r>
              <a:rPr lang="en-US" sz="1800" dirty="0"/>
              <a:t>Again, both parts of this lab are individual submissions worth full points due to week after they are assigned.</a:t>
            </a:r>
          </a:p>
        </p:txBody>
      </p:sp>
      <p:pic>
        <p:nvPicPr>
          <p:cNvPr id="5" name="Graphic 4" descr="Document outline">
            <a:extLst>
              <a:ext uri="{FF2B5EF4-FFF2-40B4-BE49-F238E27FC236}">
                <a16:creationId xmlns:a16="http://schemas.microsoft.com/office/drawing/2014/main" id="{20A36AE7-CF5E-4892-B8E4-5B9294621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3343" y="2384323"/>
            <a:ext cx="1602657" cy="1602657"/>
          </a:xfrm>
          <a:prstGeom prst="rect">
            <a:avLst/>
          </a:prstGeom>
        </p:spPr>
      </p:pic>
    </p:spTree>
    <p:extLst>
      <p:ext uri="{BB962C8B-B14F-4D97-AF65-F5344CB8AC3E}">
        <p14:creationId xmlns:p14="http://schemas.microsoft.com/office/powerpoint/2010/main" val="1499433701"/>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A3EC-AAAC-4204-B12B-A829A04BC9DF}"/>
              </a:ext>
            </a:extLst>
          </p:cNvPr>
          <p:cNvSpPr>
            <a:spLocks noGrp="1"/>
          </p:cNvSpPr>
          <p:nvPr>
            <p:ph type="title"/>
          </p:nvPr>
        </p:nvSpPr>
        <p:spPr/>
        <p:txBody>
          <a:bodyPr/>
          <a:lstStyle/>
          <a:p>
            <a:r>
              <a:rPr lang="en-US"/>
              <a:t>Introduction:</a:t>
            </a:r>
            <a:br>
              <a:rPr lang="en-US"/>
            </a:br>
            <a:r>
              <a:rPr lang="en-US" sz="2000">
                <a:solidFill>
                  <a:schemeClr val="accent2"/>
                </a:solidFill>
              </a:rPr>
              <a:t>BUILDING Input and output</a:t>
            </a:r>
            <a:endParaRPr lang="en-US" dirty="0"/>
          </a:p>
        </p:txBody>
      </p:sp>
      <p:sp>
        <p:nvSpPr>
          <p:cNvPr id="4" name="Text Placeholder 3">
            <a:extLst>
              <a:ext uri="{FF2B5EF4-FFF2-40B4-BE49-F238E27FC236}">
                <a16:creationId xmlns:a16="http://schemas.microsoft.com/office/drawing/2014/main" id="{8EEC3F7F-5802-4D54-8456-B9719EB4E380}"/>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input and output hardware will be used for the entire semester. These circuits are necessary for both generating signals and, obviously, showing results.</a:t>
            </a:r>
          </a:p>
          <a:p>
            <a:pPr marL="285750" indent="-285750">
              <a:buFont typeface="Arial" panose="020B0604020202020204" pitchFamily="34" charset="0"/>
              <a:buChar char="•"/>
            </a:pPr>
            <a:r>
              <a:rPr lang="en-US" dirty="0">
                <a:solidFill>
                  <a:srgbClr val="FF0000"/>
                </a:solidFill>
              </a:rPr>
              <a:t>You will not be dismantling your hardware at the conclusion of this part of the lab, but instead keeping it for the entire semester as the basis for all future labs.</a:t>
            </a:r>
          </a:p>
        </p:txBody>
      </p:sp>
      <p:pic>
        <p:nvPicPr>
          <p:cNvPr id="10" name="Picture 9" descr="A picture containing text&#10;&#10;Description automatically generated">
            <a:extLst>
              <a:ext uri="{FF2B5EF4-FFF2-40B4-BE49-F238E27FC236}">
                <a16:creationId xmlns:a16="http://schemas.microsoft.com/office/drawing/2014/main" id="{8FE56572-FA30-457D-8136-E92293A2900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3241" t="10447" r="13947" b="12016"/>
          <a:stretch/>
        </p:blipFill>
        <p:spPr bwMode="auto">
          <a:xfrm>
            <a:off x="8697595" y="2333625"/>
            <a:ext cx="2432050" cy="3238500"/>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11" name="Picture 10" descr="A picture containing text&#10;&#10;Description automatically generated">
            <a:extLst>
              <a:ext uri="{FF2B5EF4-FFF2-40B4-BE49-F238E27FC236}">
                <a16:creationId xmlns:a16="http://schemas.microsoft.com/office/drawing/2014/main" id="{177607AA-FE2E-4806-8CE7-20E1B749E4BF}"/>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10555" t="10961" r="7871" b="10072"/>
          <a:stretch/>
        </p:blipFill>
        <p:spPr bwMode="auto">
          <a:xfrm>
            <a:off x="5424805" y="1285875"/>
            <a:ext cx="3272790" cy="2533650"/>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631914881"/>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3076032" cy="2101567"/>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Get to know your protoboard.</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732ACC7-CC3D-4703-A7D9-B1BD83743AE5}"/>
              </a:ext>
            </a:extLst>
          </p:cNvPr>
          <p:cNvPicPr>
            <a:picLocks noChangeAspect="1"/>
          </p:cNvPicPr>
          <p:nvPr/>
        </p:nvPicPr>
        <p:blipFill>
          <a:blip r:embed="rId2"/>
          <a:stretch>
            <a:fillRect/>
          </a:stretch>
        </p:blipFill>
        <p:spPr>
          <a:xfrm>
            <a:off x="5509455" y="565605"/>
            <a:ext cx="4864608" cy="5726789"/>
          </a:xfrm>
          <a:prstGeom prst="rect">
            <a:avLst/>
          </a:prstGeom>
        </p:spPr>
      </p:pic>
      <p:sp>
        <p:nvSpPr>
          <p:cNvPr id="9" name="TextBox 8">
            <a:extLst>
              <a:ext uri="{FF2B5EF4-FFF2-40B4-BE49-F238E27FC236}">
                <a16:creationId xmlns:a16="http://schemas.microsoft.com/office/drawing/2014/main" id="{295FBFDB-E7D0-4C69-844C-1CA7356240EE}"/>
              </a:ext>
            </a:extLst>
          </p:cNvPr>
          <p:cNvSpPr txBox="1"/>
          <p:nvPr/>
        </p:nvSpPr>
        <p:spPr>
          <a:xfrm>
            <a:off x="3662073" y="2319208"/>
            <a:ext cx="1890015" cy="830997"/>
          </a:xfrm>
          <a:prstGeom prst="rect">
            <a:avLst/>
          </a:prstGeom>
          <a:solidFill>
            <a:schemeClr val="tx1"/>
          </a:solidFill>
          <a:ln>
            <a:solidFill>
              <a:schemeClr val="bg1"/>
            </a:solidFill>
          </a:ln>
        </p:spPr>
        <p:txBody>
          <a:bodyPr wrap="square" rtlCol="0">
            <a:spAutoFit/>
          </a:bodyPr>
          <a:lstStyle/>
          <a:p>
            <a:r>
              <a:rPr lang="en-US" sz="2400" dirty="0">
                <a:solidFill>
                  <a:schemeClr val="bg2"/>
                </a:solidFill>
                <a:effectLst>
                  <a:outerShdw blurRad="50800" dist="38100" dir="2700000" algn="tl" rotWithShape="0">
                    <a:srgbClr val="000000">
                      <a:alpha val="43000"/>
                    </a:srgbClr>
                  </a:outerShdw>
                </a:effectLst>
                <a:latin typeface="Arial"/>
                <a:cs typeface="Arial"/>
              </a:rPr>
              <a:t>Vertical connections</a:t>
            </a:r>
          </a:p>
        </p:txBody>
      </p:sp>
      <p:sp>
        <p:nvSpPr>
          <p:cNvPr id="10" name="TextBox 9">
            <a:extLst>
              <a:ext uri="{FF2B5EF4-FFF2-40B4-BE49-F238E27FC236}">
                <a16:creationId xmlns:a16="http://schemas.microsoft.com/office/drawing/2014/main" id="{D347FE66-AEBC-4370-8DCB-A1D31BC9A1B7}"/>
              </a:ext>
            </a:extLst>
          </p:cNvPr>
          <p:cNvSpPr txBox="1"/>
          <p:nvPr/>
        </p:nvSpPr>
        <p:spPr>
          <a:xfrm>
            <a:off x="3649457" y="3715810"/>
            <a:ext cx="1890014" cy="830997"/>
          </a:xfrm>
          <a:prstGeom prst="rect">
            <a:avLst/>
          </a:prstGeom>
          <a:solidFill>
            <a:schemeClr val="tx1"/>
          </a:solidFill>
          <a:ln>
            <a:solidFill>
              <a:schemeClr val="bg1"/>
            </a:solidFill>
          </a:ln>
        </p:spPr>
        <p:txBody>
          <a:bodyPr wrap="square" rtlCol="0">
            <a:spAutoFit/>
          </a:bodyPr>
          <a:lstStyle/>
          <a:p>
            <a:r>
              <a:rPr lang="en-US" sz="2400" dirty="0">
                <a:solidFill>
                  <a:schemeClr val="bg2"/>
                </a:solidFill>
                <a:effectLst>
                  <a:outerShdw blurRad="50800" dist="38100" dir="2700000" algn="tl" rotWithShape="0">
                    <a:srgbClr val="000000">
                      <a:alpha val="43000"/>
                    </a:srgbClr>
                  </a:outerShdw>
                </a:effectLst>
                <a:latin typeface="Arial"/>
                <a:cs typeface="Arial"/>
              </a:rPr>
              <a:t>Horizontal connections</a:t>
            </a:r>
          </a:p>
        </p:txBody>
      </p:sp>
      <p:sp>
        <p:nvSpPr>
          <p:cNvPr id="11" name="Right Arrow 16">
            <a:extLst>
              <a:ext uri="{FF2B5EF4-FFF2-40B4-BE49-F238E27FC236}">
                <a16:creationId xmlns:a16="http://schemas.microsoft.com/office/drawing/2014/main" id="{82282518-E5C8-44C2-A0A3-E0CD67066ED7}"/>
              </a:ext>
            </a:extLst>
          </p:cNvPr>
          <p:cNvSpPr/>
          <p:nvPr/>
        </p:nvSpPr>
        <p:spPr>
          <a:xfrm>
            <a:off x="6051735" y="4023546"/>
            <a:ext cx="317586" cy="296224"/>
          </a:xfrm>
          <a:prstGeom prst="rightArrow">
            <a:avLst/>
          </a:prstGeom>
          <a:solidFill>
            <a:schemeClr val="accent2"/>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7">
            <a:extLst>
              <a:ext uri="{FF2B5EF4-FFF2-40B4-BE49-F238E27FC236}">
                <a16:creationId xmlns:a16="http://schemas.microsoft.com/office/drawing/2014/main" id="{EA2F15C3-8780-4669-B719-822AEBFABCC9}"/>
              </a:ext>
            </a:extLst>
          </p:cNvPr>
          <p:cNvSpPr/>
          <p:nvPr/>
        </p:nvSpPr>
        <p:spPr>
          <a:xfrm>
            <a:off x="6450651" y="4027588"/>
            <a:ext cx="317586" cy="296224"/>
          </a:xfrm>
          <a:prstGeom prst="rightArrow">
            <a:avLst/>
          </a:prstGeom>
          <a:solidFill>
            <a:schemeClr val="accent2"/>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0BB251-7613-4783-812F-7E4787D2E4D4}"/>
              </a:ext>
            </a:extLst>
          </p:cNvPr>
          <p:cNvSpPr txBox="1"/>
          <p:nvPr/>
        </p:nvSpPr>
        <p:spPr>
          <a:xfrm>
            <a:off x="6425903" y="4652630"/>
            <a:ext cx="824953" cy="461665"/>
          </a:xfrm>
          <a:prstGeom prst="rect">
            <a:avLst/>
          </a:prstGeom>
          <a:solidFill>
            <a:schemeClr val="tx1"/>
          </a:solidFill>
          <a:ln>
            <a:solidFill>
              <a:schemeClr val="bg1"/>
            </a:solidFill>
          </a:ln>
        </p:spPr>
        <p:txBody>
          <a:bodyPr wrap="square" rtlCol="0">
            <a:spAutoFit/>
          </a:bodyPr>
          <a:lstStyle/>
          <a:p>
            <a:r>
              <a:rPr lang="en-US" sz="2400" dirty="0">
                <a:solidFill>
                  <a:schemeClr val="bg2"/>
                </a:solidFill>
                <a:effectLst>
                  <a:outerShdw blurRad="50800" dist="38100" dir="2700000" algn="tl" rotWithShape="0">
                    <a:srgbClr val="000000">
                      <a:alpha val="43000"/>
                    </a:srgbClr>
                  </a:outerShdw>
                </a:effectLst>
                <a:latin typeface="Arial"/>
                <a:cs typeface="Arial"/>
              </a:rPr>
              <a:t>Gap</a:t>
            </a:r>
          </a:p>
        </p:txBody>
      </p:sp>
      <p:grpSp>
        <p:nvGrpSpPr>
          <p:cNvPr id="14" name="Group 13">
            <a:extLst>
              <a:ext uri="{FF2B5EF4-FFF2-40B4-BE49-F238E27FC236}">
                <a16:creationId xmlns:a16="http://schemas.microsoft.com/office/drawing/2014/main" id="{A95CE22C-D3DD-4F0B-8FD3-45AF4DC6E7AD}"/>
              </a:ext>
            </a:extLst>
          </p:cNvPr>
          <p:cNvGrpSpPr/>
          <p:nvPr/>
        </p:nvGrpSpPr>
        <p:grpSpPr>
          <a:xfrm>
            <a:off x="7349191" y="4476774"/>
            <a:ext cx="1173520" cy="839835"/>
            <a:chOff x="3865419" y="4627418"/>
            <a:chExt cx="1399310" cy="960582"/>
          </a:xfrm>
          <a:solidFill>
            <a:schemeClr val="accent2"/>
          </a:solidFill>
        </p:grpSpPr>
        <p:sp>
          <p:nvSpPr>
            <p:cNvPr id="15" name="Down Arrow 19">
              <a:extLst>
                <a:ext uri="{FF2B5EF4-FFF2-40B4-BE49-F238E27FC236}">
                  <a16:creationId xmlns:a16="http://schemas.microsoft.com/office/drawing/2014/main" id="{6789E17C-ACD2-4901-B529-BEFE33D9E224}"/>
                </a:ext>
              </a:extLst>
            </p:cNvPr>
            <p:cNvSpPr/>
            <p:nvPr/>
          </p:nvSpPr>
          <p:spPr>
            <a:xfrm>
              <a:off x="5080001" y="4627418"/>
              <a:ext cx="184728" cy="960582"/>
            </a:xfrm>
            <a:prstGeom prst="downArrow">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20">
              <a:extLst>
                <a:ext uri="{FF2B5EF4-FFF2-40B4-BE49-F238E27FC236}">
                  <a16:creationId xmlns:a16="http://schemas.microsoft.com/office/drawing/2014/main" id="{73115BFD-1BDF-4074-9AF2-3DAA43A9BE28}"/>
                </a:ext>
              </a:extLst>
            </p:cNvPr>
            <p:cNvSpPr/>
            <p:nvPr/>
          </p:nvSpPr>
          <p:spPr>
            <a:xfrm>
              <a:off x="3865419" y="4627418"/>
              <a:ext cx="184728" cy="960582"/>
            </a:xfrm>
            <a:prstGeom prst="downArrow">
              <a:avLst/>
            </a:prstGeom>
            <a:grp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2C1C429-2622-451A-BF0F-F3A814F46C16}"/>
              </a:ext>
            </a:extLst>
          </p:cNvPr>
          <p:cNvGrpSpPr/>
          <p:nvPr/>
        </p:nvGrpSpPr>
        <p:grpSpPr>
          <a:xfrm>
            <a:off x="5726402" y="1715011"/>
            <a:ext cx="4399710" cy="1374838"/>
            <a:chOff x="2813869" y="1547438"/>
            <a:chExt cx="4399710" cy="1374838"/>
          </a:xfrm>
          <a:solidFill>
            <a:schemeClr val="accent2"/>
          </a:solidFill>
        </p:grpSpPr>
        <p:sp>
          <p:nvSpPr>
            <p:cNvPr id="22" name="Down Arrow 8">
              <a:extLst>
                <a:ext uri="{FF2B5EF4-FFF2-40B4-BE49-F238E27FC236}">
                  <a16:creationId xmlns:a16="http://schemas.microsoft.com/office/drawing/2014/main" id="{3DED2A30-C3B3-45B0-9D88-444E2510B767}"/>
                </a:ext>
              </a:extLst>
            </p:cNvPr>
            <p:cNvSpPr/>
            <p:nvPr/>
          </p:nvSpPr>
          <p:spPr>
            <a:xfrm>
              <a:off x="2813869" y="2322669"/>
              <a:ext cx="325333" cy="583443"/>
            </a:xfrm>
            <a:prstGeom prst="downArrow">
              <a:avLst/>
            </a:prstGeom>
            <a:grp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Down Arrow 11">
              <a:extLst>
                <a:ext uri="{FF2B5EF4-FFF2-40B4-BE49-F238E27FC236}">
                  <a16:creationId xmlns:a16="http://schemas.microsoft.com/office/drawing/2014/main" id="{06B4E0A5-BFFD-4A15-AAF2-BC7F9DA80E06}"/>
                </a:ext>
              </a:extLst>
            </p:cNvPr>
            <p:cNvSpPr/>
            <p:nvPr/>
          </p:nvSpPr>
          <p:spPr>
            <a:xfrm>
              <a:off x="3840209" y="2326710"/>
              <a:ext cx="325333" cy="583443"/>
            </a:xfrm>
            <a:prstGeom prst="downArrow">
              <a:avLst/>
            </a:prstGeom>
            <a:grp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own Arrow 12">
              <a:extLst>
                <a:ext uri="{FF2B5EF4-FFF2-40B4-BE49-F238E27FC236}">
                  <a16:creationId xmlns:a16="http://schemas.microsoft.com/office/drawing/2014/main" id="{229604A4-6E0F-4F8C-ACA5-CE4A58611AA4}"/>
                </a:ext>
              </a:extLst>
            </p:cNvPr>
            <p:cNvSpPr/>
            <p:nvPr/>
          </p:nvSpPr>
          <p:spPr>
            <a:xfrm>
              <a:off x="4866549" y="2330751"/>
              <a:ext cx="325333" cy="583443"/>
            </a:xfrm>
            <a:prstGeom prst="downArrow">
              <a:avLst/>
            </a:prstGeom>
            <a:grp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wn Arrow 13">
              <a:extLst>
                <a:ext uri="{FF2B5EF4-FFF2-40B4-BE49-F238E27FC236}">
                  <a16:creationId xmlns:a16="http://schemas.microsoft.com/office/drawing/2014/main" id="{BACA423F-0862-4348-838E-29025CC72D36}"/>
                </a:ext>
              </a:extLst>
            </p:cNvPr>
            <p:cNvSpPr/>
            <p:nvPr/>
          </p:nvSpPr>
          <p:spPr>
            <a:xfrm>
              <a:off x="5892889" y="2334792"/>
              <a:ext cx="325333" cy="583443"/>
            </a:xfrm>
            <a:prstGeom prst="downArrow">
              <a:avLst/>
            </a:prstGeom>
            <a:grp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14">
              <a:extLst>
                <a:ext uri="{FF2B5EF4-FFF2-40B4-BE49-F238E27FC236}">
                  <a16:creationId xmlns:a16="http://schemas.microsoft.com/office/drawing/2014/main" id="{3EB31814-3FF2-467B-B3BF-E4B155769526}"/>
                </a:ext>
              </a:extLst>
            </p:cNvPr>
            <p:cNvSpPr/>
            <p:nvPr/>
          </p:nvSpPr>
          <p:spPr>
            <a:xfrm>
              <a:off x="6888246" y="2338833"/>
              <a:ext cx="325333" cy="583443"/>
            </a:xfrm>
            <a:prstGeom prst="downArrow">
              <a:avLst/>
            </a:prstGeom>
            <a:grp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3">
              <a:extLst>
                <a:ext uri="{FF2B5EF4-FFF2-40B4-BE49-F238E27FC236}">
                  <a16:creationId xmlns:a16="http://schemas.microsoft.com/office/drawing/2014/main" id="{55ED52ED-A51B-48BA-812D-8A483486986C}"/>
                </a:ext>
              </a:extLst>
            </p:cNvPr>
            <p:cNvSpPr/>
            <p:nvPr/>
          </p:nvSpPr>
          <p:spPr>
            <a:xfrm>
              <a:off x="4363071" y="1547438"/>
              <a:ext cx="666155" cy="177658"/>
            </a:xfrm>
            <a:prstGeom prst="rightArrow">
              <a:avLst/>
            </a:prstGeom>
            <a:grp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Arrow 24">
              <a:extLst>
                <a:ext uri="{FF2B5EF4-FFF2-40B4-BE49-F238E27FC236}">
                  <a16:creationId xmlns:a16="http://schemas.microsoft.com/office/drawing/2014/main" id="{490A2A20-34F2-4E5B-B46F-FB34639F3393}"/>
                </a:ext>
              </a:extLst>
            </p:cNvPr>
            <p:cNvSpPr/>
            <p:nvPr/>
          </p:nvSpPr>
          <p:spPr>
            <a:xfrm>
              <a:off x="4490880" y="1761431"/>
              <a:ext cx="666155" cy="177658"/>
            </a:xfrm>
            <a:prstGeom prst="rightArrow">
              <a:avLst/>
            </a:prstGeom>
            <a:grp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41965980"/>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4"/>
            <a:ext cx="3805818" cy="3876175"/>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The input circuit is placed in the top left, and the output at the top right. The rest of the protoboard is used for design.</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732ACC7-CC3D-4703-A7D9-B1BD83743AE5}"/>
              </a:ext>
            </a:extLst>
          </p:cNvPr>
          <p:cNvPicPr>
            <a:picLocks noChangeAspect="1"/>
          </p:cNvPicPr>
          <p:nvPr/>
        </p:nvPicPr>
        <p:blipFill>
          <a:blip r:embed="rId2"/>
          <a:stretch>
            <a:fillRect/>
          </a:stretch>
        </p:blipFill>
        <p:spPr>
          <a:xfrm>
            <a:off x="5509455" y="565605"/>
            <a:ext cx="4864608" cy="5726789"/>
          </a:xfrm>
          <a:prstGeom prst="rect">
            <a:avLst/>
          </a:prstGeom>
        </p:spPr>
      </p:pic>
      <p:sp>
        <p:nvSpPr>
          <p:cNvPr id="3" name="Rectangle 2">
            <a:extLst>
              <a:ext uri="{FF2B5EF4-FFF2-40B4-BE49-F238E27FC236}">
                <a16:creationId xmlns:a16="http://schemas.microsoft.com/office/drawing/2014/main" id="{D7AD4354-6EA4-4C90-8DB1-727D067ED16D}"/>
              </a:ext>
            </a:extLst>
          </p:cNvPr>
          <p:cNvSpPr/>
          <p:nvPr/>
        </p:nvSpPr>
        <p:spPr>
          <a:xfrm>
            <a:off x="5892800" y="2269067"/>
            <a:ext cx="897467" cy="1159929"/>
          </a:xfrm>
          <a:prstGeom prst="rect">
            <a:avLst/>
          </a:prstGeom>
          <a:solidFill>
            <a:schemeClr val="accent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In</a:t>
            </a:r>
          </a:p>
        </p:txBody>
      </p:sp>
      <p:sp>
        <p:nvSpPr>
          <p:cNvPr id="30" name="Rectangle 29">
            <a:extLst>
              <a:ext uri="{FF2B5EF4-FFF2-40B4-BE49-F238E27FC236}">
                <a16:creationId xmlns:a16="http://schemas.microsoft.com/office/drawing/2014/main" id="{63195A38-4183-4C24-A100-C3CA70B1C9BF}"/>
              </a:ext>
            </a:extLst>
          </p:cNvPr>
          <p:cNvSpPr/>
          <p:nvPr/>
        </p:nvSpPr>
        <p:spPr>
          <a:xfrm>
            <a:off x="8957734" y="2269067"/>
            <a:ext cx="897467" cy="1159929"/>
          </a:xfrm>
          <a:prstGeom prst="rect">
            <a:avLst/>
          </a:prstGeom>
          <a:solidFill>
            <a:schemeClr val="accent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Out</a:t>
            </a:r>
          </a:p>
        </p:txBody>
      </p:sp>
      <p:sp>
        <p:nvSpPr>
          <p:cNvPr id="31" name="Rectangle 30">
            <a:extLst>
              <a:ext uri="{FF2B5EF4-FFF2-40B4-BE49-F238E27FC236}">
                <a16:creationId xmlns:a16="http://schemas.microsoft.com/office/drawing/2014/main" id="{6C2F7779-64F9-409B-B3CA-E7A1E77A85F8}"/>
              </a:ext>
            </a:extLst>
          </p:cNvPr>
          <p:cNvSpPr/>
          <p:nvPr/>
        </p:nvSpPr>
        <p:spPr>
          <a:xfrm>
            <a:off x="5892801" y="3691468"/>
            <a:ext cx="3962400" cy="2150530"/>
          </a:xfrm>
          <a:prstGeom prst="rect">
            <a:avLst/>
          </a:prstGeom>
          <a:solidFill>
            <a:schemeClr val="accent5"/>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Design</a:t>
            </a:r>
          </a:p>
        </p:txBody>
      </p:sp>
      <p:cxnSp>
        <p:nvCxnSpPr>
          <p:cNvPr id="5" name="Straight Arrow Connector 4">
            <a:extLst>
              <a:ext uri="{FF2B5EF4-FFF2-40B4-BE49-F238E27FC236}">
                <a16:creationId xmlns:a16="http://schemas.microsoft.com/office/drawing/2014/main" id="{E6326444-65CD-4410-9B33-1A7FD58F58EB}"/>
              </a:ext>
            </a:extLst>
          </p:cNvPr>
          <p:cNvCxnSpPr/>
          <p:nvPr/>
        </p:nvCxnSpPr>
        <p:spPr>
          <a:xfrm>
            <a:off x="6383866" y="3234268"/>
            <a:ext cx="0" cy="91440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50901CC-726C-49EB-9E6E-BFA484D70713}"/>
              </a:ext>
            </a:extLst>
          </p:cNvPr>
          <p:cNvCxnSpPr>
            <a:cxnSpLocks/>
          </p:cNvCxnSpPr>
          <p:nvPr/>
        </p:nvCxnSpPr>
        <p:spPr>
          <a:xfrm flipV="1">
            <a:off x="9431866" y="3234268"/>
            <a:ext cx="1" cy="91440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52081"/>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5"/>
            <a:ext cx="3805818" cy="3977776"/>
          </a:xfrm>
          <a:prstGeom prst="rect">
            <a:avLst/>
          </a:prstGeom>
        </p:spPr>
        <p:txBody>
          <a:bodyPr vert="horz" lIns="91440" tIns="45720" rIns="91440" bIns="45720" rtlCol="0" anchor="t">
            <a:normAutofit fontScale="85000" lnSpcReduction="20000"/>
          </a:bodyPr>
          <a:lstStyle/>
          <a:p>
            <a:pPr defTabSz="914400">
              <a:spcBef>
                <a:spcPct val="0"/>
              </a:spcBef>
              <a:spcAft>
                <a:spcPts val="600"/>
              </a:spcAft>
            </a:pPr>
            <a:r>
              <a:rPr lang="en-US" sz="2800" spc="30" dirty="0">
                <a:solidFill>
                  <a:srgbClr val="FF0000"/>
                </a:solidFill>
                <a:latin typeface="+mj-lt"/>
                <a:ea typeface="+mj-ea"/>
                <a:cs typeface="+mj-cs"/>
              </a:rPr>
              <a:t>You must use a 5V power supply.</a:t>
            </a:r>
            <a:r>
              <a:rPr lang="en-US" sz="2800" spc="30" dirty="0">
                <a:latin typeface="+mj-lt"/>
                <a:ea typeface="+mj-ea"/>
                <a:cs typeface="+mj-cs"/>
              </a:rPr>
              <a:t> </a:t>
            </a:r>
          </a:p>
          <a:p>
            <a:pPr defTabSz="914400">
              <a:spcBef>
                <a:spcPct val="0"/>
              </a:spcBef>
              <a:spcAft>
                <a:spcPts val="600"/>
              </a:spcAft>
            </a:pPr>
            <a:endParaRPr lang="en-US" sz="2800" spc="30" dirty="0">
              <a:latin typeface="+mj-lt"/>
              <a:ea typeface="+mj-ea"/>
              <a:cs typeface="+mj-cs"/>
            </a:endParaRPr>
          </a:p>
          <a:p>
            <a:pPr defTabSz="914400">
              <a:spcBef>
                <a:spcPct val="0"/>
              </a:spcBef>
              <a:spcAft>
                <a:spcPts val="600"/>
              </a:spcAft>
            </a:pPr>
            <a:r>
              <a:rPr lang="en-US" sz="2800" spc="30" dirty="0">
                <a:latin typeface="+mj-lt"/>
                <a:ea typeface="+mj-ea"/>
                <a:cs typeface="+mj-cs"/>
              </a:rPr>
              <a:t>The setups we have in the lab are 5V, but we suggest splitting a USB for use outside of class instead of batteries.</a:t>
            </a:r>
          </a:p>
          <a:p>
            <a:pPr defTabSz="914400">
              <a:spcBef>
                <a:spcPct val="0"/>
              </a:spcBef>
              <a:spcAft>
                <a:spcPts val="600"/>
              </a:spcAft>
            </a:pPr>
            <a:endParaRPr lang="en-US" sz="2800" spc="30" dirty="0">
              <a:latin typeface="+mj-lt"/>
              <a:ea typeface="+mj-ea"/>
              <a:cs typeface="+mj-cs"/>
            </a:endParaRPr>
          </a:p>
          <a:p>
            <a:pPr defTabSz="914400">
              <a:spcBef>
                <a:spcPct val="0"/>
              </a:spcBef>
              <a:spcAft>
                <a:spcPts val="600"/>
              </a:spcAft>
            </a:pPr>
            <a:r>
              <a:rPr lang="en-US" sz="2800" spc="30" dirty="0">
                <a:latin typeface="+mj-lt"/>
                <a:ea typeface="+mj-ea"/>
                <a:cs typeface="+mj-cs"/>
              </a:rPr>
              <a:t>D batteries are 9V, which could damage your LEDs.</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732ACC7-CC3D-4703-A7D9-B1BD83743AE5}"/>
              </a:ext>
            </a:extLst>
          </p:cNvPr>
          <p:cNvPicPr>
            <a:picLocks noChangeAspect="1"/>
          </p:cNvPicPr>
          <p:nvPr/>
        </p:nvPicPr>
        <p:blipFill>
          <a:blip r:embed="rId2"/>
          <a:stretch>
            <a:fillRect/>
          </a:stretch>
        </p:blipFill>
        <p:spPr>
          <a:xfrm>
            <a:off x="5509455" y="565605"/>
            <a:ext cx="4864608" cy="5726789"/>
          </a:xfrm>
          <a:prstGeom prst="rect">
            <a:avLst/>
          </a:prstGeom>
        </p:spPr>
      </p:pic>
      <p:sp>
        <p:nvSpPr>
          <p:cNvPr id="3" name="Rectangle 2">
            <a:extLst>
              <a:ext uri="{FF2B5EF4-FFF2-40B4-BE49-F238E27FC236}">
                <a16:creationId xmlns:a16="http://schemas.microsoft.com/office/drawing/2014/main" id="{D7AD4354-6EA4-4C90-8DB1-727D067ED16D}"/>
              </a:ext>
            </a:extLst>
          </p:cNvPr>
          <p:cNvSpPr/>
          <p:nvPr/>
        </p:nvSpPr>
        <p:spPr>
          <a:xfrm>
            <a:off x="5892800" y="2269067"/>
            <a:ext cx="897467" cy="1159929"/>
          </a:xfrm>
          <a:prstGeom prst="rect">
            <a:avLst/>
          </a:prstGeom>
          <a:solidFill>
            <a:schemeClr val="accent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In</a:t>
            </a:r>
          </a:p>
        </p:txBody>
      </p:sp>
      <p:sp>
        <p:nvSpPr>
          <p:cNvPr id="30" name="Rectangle 29">
            <a:extLst>
              <a:ext uri="{FF2B5EF4-FFF2-40B4-BE49-F238E27FC236}">
                <a16:creationId xmlns:a16="http://schemas.microsoft.com/office/drawing/2014/main" id="{63195A38-4183-4C24-A100-C3CA70B1C9BF}"/>
              </a:ext>
            </a:extLst>
          </p:cNvPr>
          <p:cNvSpPr/>
          <p:nvPr/>
        </p:nvSpPr>
        <p:spPr>
          <a:xfrm>
            <a:off x="8957734" y="2269067"/>
            <a:ext cx="897467" cy="1159929"/>
          </a:xfrm>
          <a:prstGeom prst="rect">
            <a:avLst/>
          </a:prstGeom>
          <a:solidFill>
            <a:schemeClr val="accent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Out</a:t>
            </a:r>
          </a:p>
        </p:txBody>
      </p:sp>
      <p:sp>
        <p:nvSpPr>
          <p:cNvPr id="31" name="Rectangle 30">
            <a:extLst>
              <a:ext uri="{FF2B5EF4-FFF2-40B4-BE49-F238E27FC236}">
                <a16:creationId xmlns:a16="http://schemas.microsoft.com/office/drawing/2014/main" id="{6C2F7779-64F9-409B-B3CA-E7A1E77A85F8}"/>
              </a:ext>
            </a:extLst>
          </p:cNvPr>
          <p:cNvSpPr/>
          <p:nvPr/>
        </p:nvSpPr>
        <p:spPr>
          <a:xfrm>
            <a:off x="5892801" y="3691468"/>
            <a:ext cx="3962400" cy="2150530"/>
          </a:xfrm>
          <a:prstGeom prst="rect">
            <a:avLst/>
          </a:prstGeom>
          <a:solidFill>
            <a:schemeClr val="accent5"/>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rPr>
              <a:t>Design</a:t>
            </a:r>
          </a:p>
        </p:txBody>
      </p:sp>
      <p:cxnSp>
        <p:nvCxnSpPr>
          <p:cNvPr id="5" name="Straight Arrow Connector 4">
            <a:extLst>
              <a:ext uri="{FF2B5EF4-FFF2-40B4-BE49-F238E27FC236}">
                <a16:creationId xmlns:a16="http://schemas.microsoft.com/office/drawing/2014/main" id="{E6326444-65CD-4410-9B33-1A7FD58F58EB}"/>
              </a:ext>
            </a:extLst>
          </p:cNvPr>
          <p:cNvCxnSpPr/>
          <p:nvPr/>
        </p:nvCxnSpPr>
        <p:spPr>
          <a:xfrm>
            <a:off x="6383866" y="3234268"/>
            <a:ext cx="0" cy="91440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50901CC-726C-49EB-9E6E-BFA484D70713}"/>
              </a:ext>
            </a:extLst>
          </p:cNvPr>
          <p:cNvCxnSpPr>
            <a:cxnSpLocks/>
          </p:cNvCxnSpPr>
          <p:nvPr/>
        </p:nvCxnSpPr>
        <p:spPr>
          <a:xfrm flipV="1">
            <a:off x="9431866" y="3234268"/>
            <a:ext cx="1" cy="914400"/>
          </a:xfrm>
          <a:prstGeom prst="straightConnector1">
            <a:avLst/>
          </a:prstGeom>
          <a:ln w="762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3A95BF90-7AB1-4953-98AD-B4F4CBC440A7}"/>
              </a:ext>
            </a:extLst>
          </p:cNvPr>
          <p:cNvSpPr/>
          <p:nvPr/>
        </p:nvSpPr>
        <p:spPr>
          <a:xfrm>
            <a:off x="7755467" y="723900"/>
            <a:ext cx="2245606" cy="427563"/>
          </a:xfrm>
          <a:prstGeom prst="roundRect">
            <a:avLst>
              <a:gd name="adj" fmla="val 50000"/>
            </a:avLst>
          </a:prstGeom>
          <a:noFill/>
          <a:ln w="76200">
            <a:solidFill>
              <a:srgbClr val="FF5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87337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A3EC-AAAC-4204-B12B-A829A04BC9DF}"/>
              </a:ext>
            </a:extLst>
          </p:cNvPr>
          <p:cNvSpPr>
            <a:spLocks noGrp="1"/>
          </p:cNvSpPr>
          <p:nvPr>
            <p:ph type="title"/>
          </p:nvPr>
        </p:nvSpPr>
        <p:spPr/>
        <p:txBody>
          <a:bodyPr/>
          <a:lstStyle/>
          <a:p>
            <a:r>
              <a:rPr lang="en-US" dirty="0"/>
              <a:t>I/O Hardware:</a:t>
            </a:r>
            <a:br>
              <a:rPr lang="en-US" dirty="0"/>
            </a:br>
            <a:r>
              <a:rPr lang="en-US" sz="2000" dirty="0">
                <a:solidFill>
                  <a:schemeClr val="accent2"/>
                </a:solidFill>
              </a:rPr>
              <a:t>Input</a:t>
            </a:r>
            <a:endParaRPr lang="en-US" dirty="0"/>
          </a:p>
        </p:txBody>
      </p:sp>
      <p:sp>
        <p:nvSpPr>
          <p:cNvPr id="4" name="Text Placeholder 3">
            <a:extLst>
              <a:ext uri="{FF2B5EF4-FFF2-40B4-BE49-F238E27FC236}">
                <a16:creationId xmlns:a16="http://schemas.microsoft.com/office/drawing/2014/main" id="{8EEC3F7F-5802-4D54-8456-B9719EB4E380}"/>
              </a:ext>
            </a:extLst>
          </p:cNvPr>
          <p:cNvSpPr>
            <a:spLocks noGrp="1"/>
          </p:cNvSpPr>
          <p:nvPr>
            <p:ph type="body" sz="half" idx="2"/>
          </p:nvPr>
        </p:nvSpPr>
        <p:spPr>
          <a:xfrm>
            <a:off x="683342" y="2552700"/>
            <a:ext cx="4447458" cy="3316288"/>
          </a:xfrm>
        </p:spPr>
        <p:txBody>
          <a:bodyPr>
            <a:normAutofit/>
          </a:bodyPr>
          <a:lstStyle/>
          <a:p>
            <a:pPr marL="285750" indent="-285750">
              <a:buFont typeface="Arial" panose="020B0604020202020204" pitchFamily="34" charset="0"/>
              <a:buChar char="•"/>
            </a:pPr>
            <a:r>
              <a:rPr lang="en-US" dirty="0"/>
              <a:t>You will be building the input circuit as shown on the right.</a:t>
            </a:r>
          </a:p>
          <a:p>
            <a:pPr marL="285750" indent="-285750">
              <a:buFont typeface="Arial" panose="020B0604020202020204" pitchFamily="34" charset="0"/>
              <a:buChar char="•"/>
            </a:pPr>
            <a:r>
              <a:rPr lang="en-US" dirty="0"/>
              <a:t>Note that the side which says “on” typically has the function of turning the line off, because when the switch is “on”, there is a path of no resistance to ground, so little to no current will travel through your wire.</a:t>
            </a:r>
          </a:p>
          <a:p>
            <a:pPr marL="285750" indent="-285750">
              <a:buFont typeface="Arial" panose="020B0604020202020204" pitchFamily="34" charset="0"/>
              <a:buChar char="•"/>
            </a:pPr>
            <a:r>
              <a:rPr lang="en-US" dirty="0"/>
              <a:t>More detailed information about the input hardware is available in the instructions.</a:t>
            </a:r>
          </a:p>
        </p:txBody>
      </p:sp>
      <p:pic>
        <p:nvPicPr>
          <p:cNvPr id="11" name="Picture 10" descr="A picture containing text&#10;&#10;Description automatically generated">
            <a:extLst>
              <a:ext uri="{FF2B5EF4-FFF2-40B4-BE49-F238E27FC236}">
                <a16:creationId xmlns:a16="http://schemas.microsoft.com/office/drawing/2014/main" id="{177607AA-FE2E-4806-8CE7-20E1B749E4BF}"/>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0555" t="10961" r="7871" b="10072"/>
          <a:stretch/>
        </p:blipFill>
        <p:spPr bwMode="auto">
          <a:xfrm>
            <a:off x="5424805" y="1285875"/>
            <a:ext cx="3272790" cy="2533650"/>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6" name="Picture 5" descr="Diagram&#10;&#10;Description automatically generated">
            <a:extLst>
              <a:ext uri="{FF2B5EF4-FFF2-40B4-BE49-F238E27FC236}">
                <a16:creationId xmlns:a16="http://schemas.microsoft.com/office/drawing/2014/main" id="{E25BCE39-B313-4900-8532-F82734391B68}"/>
              </a:ext>
            </a:extLst>
          </p:cNvPr>
          <p:cNvPicPr>
            <a:picLocks noChangeAspect="1"/>
          </p:cNvPicPr>
          <p:nvPr/>
        </p:nvPicPr>
        <p:blipFill rotWithShape="1">
          <a:blip r:embed="rId4">
            <a:extLst>
              <a:ext uri="{28A0092B-C50C-407E-A947-70E740481C1C}">
                <a14:useLocalDpi xmlns:a14="http://schemas.microsoft.com/office/drawing/2010/main" val="0"/>
              </a:ext>
            </a:extLst>
          </a:blip>
          <a:srcRect l="5264"/>
          <a:stretch/>
        </p:blipFill>
        <p:spPr bwMode="auto">
          <a:xfrm>
            <a:off x="8697595" y="2552700"/>
            <a:ext cx="2470068" cy="30205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7741616"/>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A3EC-AAAC-4204-B12B-A829A04BC9DF}"/>
              </a:ext>
            </a:extLst>
          </p:cNvPr>
          <p:cNvSpPr>
            <a:spLocks noGrp="1"/>
          </p:cNvSpPr>
          <p:nvPr>
            <p:ph type="title"/>
          </p:nvPr>
        </p:nvSpPr>
        <p:spPr/>
        <p:txBody>
          <a:bodyPr/>
          <a:lstStyle/>
          <a:p>
            <a:r>
              <a:rPr lang="en-US" dirty="0"/>
              <a:t>I/O Hardware:</a:t>
            </a:r>
            <a:br>
              <a:rPr lang="en-US" dirty="0"/>
            </a:br>
            <a:r>
              <a:rPr lang="en-US" sz="2000" dirty="0" err="1">
                <a:solidFill>
                  <a:schemeClr val="accent2"/>
                </a:solidFill>
              </a:rPr>
              <a:t>OUTput</a:t>
            </a:r>
            <a:endParaRPr lang="en-US" dirty="0"/>
          </a:p>
        </p:txBody>
      </p:sp>
      <p:sp>
        <p:nvSpPr>
          <p:cNvPr id="4" name="Text Placeholder 3">
            <a:extLst>
              <a:ext uri="{FF2B5EF4-FFF2-40B4-BE49-F238E27FC236}">
                <a16:creationId xmlns:a16="http://schemas.microsoft.com/office/drawing/2014/main" id="{8EEC3F7F-5802-4D54-8456-B9719EB4E380}"/>
              </a:ext>
            </a:extLst>
          </p:cNvPr>
          <p:cNvSpPr>
            <a:spLocks noGrp="1"/>
          </p:cNvSpPr>
          <p:nvPr>
            <p:ph type="body" sz="half" idx="2"/>
          </p:nvPr>
        </p:nvSpPr>
        <p:spPr>
          <a:xfrm>
            <a:off x="683342" y="2552700"/>
            <a:ext cx="4447458" cy="3316288"/>
          </a:xfrm>
        </p:spPr>
        <p:txBody>
          <a:bodyPr>
            <a:normAutofit lnSpcReduction="10000"/>
          </a:bodyPr>
          <a:lstStyle/>
          <a:p>
            <a:pPr marL="285750" indent="-285750">
              <a:buFont typeface="Arial" panose="020B0604020202020204" pitchFamily="34" charset="0"/>
              <a:buChar char="•"/>
            </a:pPr>
            <a:r>
              <a:rPr lang="en-US" dirty="0"/>
              <a:t>You will be building the output circuit as shown here.</a:t>
            </a:r>
          </a:p>
          <a:p>
            <a:pPr marL="285750" indent="-285750">
              <a:buFont typeface="Arial" panose="020B0604020202020204" pitchFamily="34" charset="0"/>
              <a:buChar char="•"/>
            </a:pPr>
            <a:r>
              <a:rPr lang="en-US" dirty="0"/>
              <a:t>The 7405 chip has inputs and outputs as shown on the rightmost diagram. As you can see, these output lines are connected to the LEDs, and will stay there permanently. </a:t>
            </a:r>
          </a:p>
          <a:p>
            <a:pPr marL="285750" indent="-285750">
              <a:buFont typeface="Arial" panose="020B0604020202020204" pitchFamily="34" charset="0"/>
              <a:buChar char="•"/>
            </a:pPr>
            <a:r>
              <a:rPr lang="en-US" dirty="0"/>
              <a:t>The “results” of your designs for each lab will go to 7405 input pins.</a:t>
            </a:r>
          </a:p>
          <a:p>
            <a:pPr marL="285750" indent="-285750">
              <a:buFont typeface="Arial" panose="020B0604020202020204" pitchFamily="34" charset="0"/>
              <a:buChar char="•"/>
            </a:pPr>
            <a:r>
              <a:rPr lang="en-US" dirty="0"/>
              <a:t>More detailed information about the output hardware is available in the instructions.</a:t>
            </a:r>
          </a:p>
        </p:txBody>
      </p:sp>
      <p:pic>
        <p:nvPicPr>
          <p:cNvPr id="7" name="Picture 6" descr="A close-up of a circuit board&#10;&#10;Description automatically generated with low confidence">
            <a:extLst>
              <a:ext uri="{FF2B5EF4-FFF2-40B4-BE49-F238E27FC236}">
                <a16:creationId xmlns:a16="http://schemas.microsoft.com/office/drawing/2014/main" id="{F184C4C8-3F26-4B5F-A1E5-2619856037B9}"/>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14669" t="10499" r="11734" b="5748"/>
          <a:stretch/>
        </p:blipFill>
        <p:spPr bwMode="auto">
          <a:xfrm>
            <a:off x="5630121" y="1066800"/>
            <a:ext cx="2523490" cy="3590925"/>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 name="Picture 7" descr="A picture containing text&#10;&#10;Description automatically generated">
            <a:extLst>
              <a:ext uri="{FF2B5EF4-FFF2-40B4-BE49-F238E27FC236}">
                <a16:creationId xmlns:a16="http://schemas.microsoft.com/office/drawing/2014/main" id="{64A61CBC-0E12-42C0-8887-1FE702F0407A}"/>
              </a:ext>
            </a:extLst>
          </p:cNvPr>
          <p:cNvPicPr>
            <a:picLocks noChangeAspect="1"/>
          </p:cNvPicPr>
          <p:nvPr/>
        </p:nvPicPr>
        <p:blipFill rotWithShape="1">
          <a:blip r:embed="rId4">
            <a:extLst>
              <a:ext uri="{28A0092B-C50C-407E-A947-70E740481C1C}">
                <a14:useLocalDpi xmlns:a14="http://schemas.microsoft.com/office/drawing/2010/main" val="0"/>
              </a:ext>
            </a:extLst>
          </a:blip>
          <a:srcRect l="10705"/>
          <a:stretch/>
        </p:blipFill>
        <p:spPr bwMode="auto">
          <a:xfrm>
            <a:off x="8388268" y="2188713"/>
            <a:ext cx="3120390" cy="36802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7856115"/>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053FE5-F596-43D8-BBA0-F7653C9570C5}"/>
              </a:ext>
            </a:extLst>
          </p:cNvPr>
          <p:cNvSpPr txBox="1"/>
          <p:nvPr/>
        </p:nvSpPr>
        <p:spPr>
          <a:xfrm>
            <a:off x="685800" y="899025"/>
            <a:ext cx="3805818" cy="3977776"/>
          </a:xfrm>
          <a:prstGeom prst="rect">
            <a:avLst/>
          </a:prstGeom>
        </p:spPr>
        <p:txBody>
          <a:bodyPr vert="horz" lIns="91440" tIns="45720" rIns="91440" bIns="45720" rtlCol="0" anchor="t">
            <a:normAutofit/>
          </a:bodyPr>
          <a:lstStyle/>
          <a:p>
            <a:pPr defTabSz="914400">
              <a:spcBef>
                <a:spcPct val="0"/>
              </a:spcBef>
              <a:spcAft>
                <a:spcPts val="600"/>
              </a:spcAft>
            </a:pPr>
            <a:r>
              <a:rPr lang="en-US" sz="2800" spc="30" dirty="0">
                <a:latin typeface="+mj-lt"/>
                <a:ea typeface="+mj-ea"/>
                <a:cs typeface="+mj-cs"/>
              </a:rPr>
              <a:t>When placing the LEDs, make sure the anode (long leg) is facing the left (resistor side).</a:t>
            </a:r>
          </a:p>
        </p:txBody>
      </p:sp>
      <p:cxnSp>
        <p:nvCxnSpPr>
          <p:cNvPr id="19" name="Straight Connector 1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Shape&#10;&#10;Description automatically generated with medium confidence">
            <a:extLst>
              <a:ext uri="{FF2B5EF4-FFF2-40B4-BE49-F238E27FC236}">
                <a16:creationId xmlns:a16="http://schemas.microsoft.com/office/drawing/2014/main" id="{E7539C17-206F-4C8D-AF1E-6A7EABE3E894}"/>
              </a:ext>
            </a:extLst>
          </p:cNvPr>
          <p:cNvPicPr>
            <a:picLocks noChangeAspect="1"/>
          </p:cNvPicPr>
          <p:nvPr/>
        </p:nvPicPr>
        <p:blipFill rotWithShape="1">
          <a:blip r:embed="rId2">
            <a:extLst>
              <a:ext uri="{28A0092B-C50C-407E-A947-70E740481C1C}">
                <a14:useLocalDpi xmlns:a14="http://schemas.microsoft.com/office/drawing/2010/main" val="0"/>
              </a:ext>
            </a:extLst>
          </a:blip>
          <a:srcRect t="13762" b="13303"/>
          <a:stretch/>
        </p:blipFill>
        <p:spPr bwMode="auto">
          <a:xfrm>
            <a:off x="5612503" y="1148980"/>
            <a:ext cx="4950278" cy="1681802"/>
          </a:xfrm>
          <a:prstGeom prst="rect">
            <a:avLst/>
          </a:prstGeom>
          <a:noFill/>
          <a:ln>
            <a:noFill/>
          </a:ln>
          <a:extLst>
            <a:ext uri="{53640926-AAD7-44D8-BBD7-CCE9431645EC}">
              <a14:shadowObscured xmlns:a14="http://schemas.microsoft.com/office/drawing/2010/main"/>
            </a:ext>
          </a:extLst>
        </p:spPr>
      </p:pic>
      <p:pic>
        <p:nvPicPr>
          <p:cNvPr id="15" name="Picture 14" descr="A picture containing text&#10;&#10;Description automatically generated">
            <a:extLst>
              <a:ext uri="{FF2B5EF4-FFF2-40B4-BE49-F238E27FC236}">
                <a16:creationId xmlns:a16="http://schemas.microsoft.com/office/drawing/2014/main" id="{7D64C682-6A78-424B-8BAA-360178804AA7}"/>
              </a:ext>
            </a:extLst>
          </p:cNvPr>
          <p:cNvPicPr>
            <a:picLocks noChangeAspect="1"/>
          </p:cNvPicPr>
          <p:nvPr/>
        </p:nvPicPr>
        <p:blipFill rotWithShape="1">
          <a:blip r:embed="rId3">
            <a:extLst>
              <a:ext uri="{28A0092B-C50C-407E-A947-70E740481C1C}">
                <a14:useLocalDpi xmlns:a14="http://schemas.microsoft.com/office/drawing/2010/main" val="0"/>
              </a:ext>
            </a:extLst>
          </a:blip>
          <a:srcRect l="10704" t="61735" r="10936"/>
          <a:stretch/>
        </p:blipFill>
        <p:spPr bwMode="auto">
          <a:xfrm>
            <a:off x="5461075" y="3257305"/>
            <a:ext cx="5253134" cy="2701669"/>
          </a:xfrm>
          <a:prstGeom prst="rect">
            <a:avLst/>
          </a:prstGeom>
          <a:noFill/>
          <a:ln>
            <a:noFill/>
          </a:ln>
          <a:extLst>
            <a:ext uri="{53640926-AAD7-44D8-BBD7-CCE9431645EC}">
              <a14:shadowObscured xmlns:a14="http://schemas.microsoft.com/office/drawing/2010/main"/>
            </a:ext>
          </a:extLst>
        </p:spPr>
      </p:pic>
      <p:pic>
        <p:nvPicPr>
          <p:cNvPr id="1026" name="Picture 2" descr="Image">
            <a:extLst>
              <a:ext uri="{FF2B5EF4-FFF2-40B4-BE49-F238E27FC236}">
                <a16:creationId xmlns:a16="http://schemas.microsoft.com/office/drawing/2014/main" id="{09C18132-F058-45E1-26C0-2C653B2B0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998280" y="3862369"/>
            <a:ext cx="3628246" cy="10245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0B89E8-FB3B-7353-D7CB-000C3A37501B}"/>
              </a:ext>
            </a:extLst>
          </p:cNvPr>
          <p:cNvSpPr txBox="1"/>
          <p:nvPr/>
        </p:nvSpPr>
        <p:spPr>
          <a:xfrm>
            <a:off x="800101" y="3833775"/>
            <a:ext cx="3183184" cy="923330"/>
          </a:xfrm>
          <a:prstGeom prst="rect">
            <a:avLst/>
          </a:prstGeom>
          <a:noFill/>
        </p:spPr>
        <p:txBody>
          <a:bodyPr wrap="square" rtlCol="0">
            <a:spAutoFit/>
          </a:bodyPr>
          <a:lstStyle/>
          <a:p>
            <a:r>
              <a:rPr lang="en-US" altLang="ko-KR" dirty="0"/>
              <a:t>Please make sure the dot on the resistor is being connected to the power or ground</a:t>
            </a:r>
            <a:endParaRPr lang="ko-KR" altLang="en-US" dirty="0"/>
          </a:p>
        </p:txBody>
      </p:sp>
    </p:spTree>
    <p:extLst>
      <p:ext uri="{BB962C8B-B14F-4D97-AF65-F5344CB8AC3E}">
        <p14:creationId xmlns:p14="http://schemas.microsoft.com/office/powerpoint/2010/main" val="1929408037"/>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theme/theme1.xml><?xml version="1.0" encoding="utf-8"?>
<a:theme xmlns:a="http://schemas.openxmlformats.org/drawingml/2006/main" name="Chronicle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emplate>TM04033917[[fn=Berlin]]</Template>
  <TotalTime>538</TotalTime>
  <Words>1199</Words>
  <Application>Microsoft Office PowerPoint</Application>
  <PresentationFormat>Widescreen</PresentationFormat>
  <Paragraphs>294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Calisto MT</vt:lpstr>
      <vt:lpstr>Courier New</vt:lpstr>
      <vt:lpstr>Univers Condensed</vt:lpstr>
      <vt:lpstr>ChronicleVTI</vt:lpstr>
      <vt:lpstr>Lab 3: i/O &amp; POSTNET</vt:lpstr>
      <vt:lpstr>Weekly News From prof. Maifi Khan</vt:lpstr>
      <vt:lpstr>Introduction: BUILDING Input and output</vt:lpstr>
      <vt:lpstr>PowerPoint Presentation</vt:lpstr>
      <vt:lpstr>PowerPoint Presentation</vt:lpstr>
      <vt:lpstr>PowerPoint Presentation</vt:lpstr>
      <vt:lpstr>I/O Hardware: Input</vt:lpstr>
      <vt:lpstr>I/O Hardware: OUTput</vt:lpstr>
      <vt:lpstr>PowerPoint Presentation</vt:lpstr>
      <vt:lpstr>Your Task: Part 1</vt:lpstr>
      <vt:lpstr>Introduction: POSTNET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K-MAPS</vt:lpstr>
      <vt:lpstr>Other notes AND report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2310 – Hardware 3</dc:title>
  <dc:creator>Connor Rickermann</dc:creator>
  <cp:lastModifiedBy>Tyler Shollenberger</cp:lastModifiedBy>
  <cp:revision>6</cp:revision>
  <dcterms:created xsi:type="dcterms:W3CDTF">2021-10-08T12:26:57Z</dcterms:created>
  <dcterms:modified xsi:type="dcterms:W3CDTF">2024-09-09T17:16:36Z</dcterms:modified>
</cp:coreProperties>
</file>